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26" r:id="rId1"/>
    <p:sldMasterId id="2147485458" r:id="rId2"/>
    <p:sldMasterId id="2147485625" r:id="rId3"/>
  </p:sldMasterIdLst>
  <p:notesMasterIdLst>
    <p:notesMasterId r:id="rId15"/>
  </p:notesMasterIdLst>
  <p:handoutMasterIdLst>
    <p:handoutMasterId r:id="rId16"/>
  </p:handoutMasterIdLst>
  <p:sldIdLst>
    <p:sldId id="256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8" r:id="rId12"/>
    <p:sldId id="280" r:id="rId13"/>
    <p:sldId id="264" r:id="rId14"/>
  </p:sldIdLst>
  <p:sldSz cx="12192000" cy="6858000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1A"/>
    <a:srgbClr val="D0D2A6"/>
    <a:srgbClr val="66FF33"/>
    <a:srgbClr val="1DC4FF"/>
    <a:srgbClr val="A6B7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0" autoAdjust="0"/>
  </p:normalViewPr>
  <p:slideViewPr>
    <p:cSldViewPr snapToGrid="0">
      <p:cViewPr varScale="1">
        <p:scale>
          <a:sx n="108" d="100"/>
          <a:sy n="108" d="100"/>
        </p:scale>
        <p:origin x="65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2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 RAJONO SAVIVALDYBĖS BIUDŽETO PAJAMOS 201</a:t>
            </a:r>
            <a:r>
              <a:rPr lang="lt-LT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lt-LT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lt-LT" sz="16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</a:t>
            </a:r>
            <a:r>
              <a:rPr lang="lt-LT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(tūkst. eurų)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FF8427">
                    <a:lumMod val="75000"/>
                  </a:srgbClr>
                </a:gs>
                <a:gs pos="79000">
                  <a:srgbClr val="FFBD47">
                    <a:lumMod val="40000"/>
                    <a:lumOff val="60000"/>
                  </a:srgbClr>
                </a:gs>
                <a:gs pos="100000">
                  <a:srgbClr val="EEECE1">
                    <a:shade val="78000"/>
                    <a:hueMod val="44000"/>
                    <a:satMod val="200000"/>
                    <a:lumMod val="69000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6706722544700642E-3"/>
                  <c:y val="-2.5889967637540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1E7-44FF-8629-961BAA5FA45C}"/>
                </c:ext>
              </c:extLst>
            </c:dLbl>
            <c:dLbl>
              <c:idx val="1"/>
              <c:layout>
                <c:manualLayout>
                  <c:x val="1.6024086099108863E-2"/>
                  <c:y val="-2.69687162891046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1580640528145417E-2"/>
                      <c:h val="3.0172684725088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1E7-44FF-8629-961BAA5FA45C}"/>
                </c:ext>
              </c:extLst>
            </c:dLbl>
            <c:dLbl>
              <c:idx val="2"/>
              <c:layout>
                <c:manualLayout>
                  <c:x val="-8.0120167634101912E-3"/>
                  <c:y val="-2.80474649406688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E7-44FF-8629-961BAA5FA45C}"/>
                </c:ext>
              </c:extLst>
            </c:dLbl>
            <c:dLbl>
              <c:idx val="3"/>
              <c:layout>
                <c:manualLayout>
                  <c:x val="-8.0120167634101912E-3"/>
                  <c:y val="-3.2362459546925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E7-44FF-8629-961BAA5FA45C}"/>
                </c:ext>
              </c:extLst>
            </c:dLbl>
            <c:dLbl>
              <c:idx val="4"/>
              <c:layout>
                <c:manualLayout>
                  <c:x val="-1.2018025145115387E-2"/>
                  <c:y val="-3.6677454153182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E7-44FF-8629-961BAA5FA4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'2014-2018'!$B$10:$B$14</c:f>
              <c:strCache>
                <c:ptCount val="5"/>
                <c:pt idx="0">
                  <c:v>2018 m. (įvykdyta)</c:v>
                </c:pt>
                <c:pt idx="1">
                  <c:v>2019 m. (įvykdyta)</c:v>
                </c:pt>
                <c:pt idx="2">
                  <c:v>2020 m. (įvykdyta)</c:v>
                </c:pt>
                <c:pt idx="3">
                  <c:v>2021 m. (įvykdyta)</c:v>
                </c:pt>
                <c:pt idx="4">
                  <c:v>2022 m. (planas)</c:v>
                </c:pt>
              </c:strCache>
            </c:strRef>
          </c:cat>
          <c:val>
            <c:numRef>
              <c:f>'2014-2018'!$C$10:$C$14</c:f>
              <c:numCache>
                <c:formatCode>General</c:formatCode>
                <c:ptCount val="5"/>
                <c:pt idx="0">
                  <c:v>38482.199999999997</c:v>
                </c:pt>
                <c:pt idx="1">
                  <c:v>43013.599999999999</c:v>
                </c:pt>
                <c:pt idx="2">
                  <c:v>49793.1</c:v>
                </c:pt>
                <c:pt idx="3">
                  <c:v>53103.3</c:v>
                </c:pt>
                <c:pt idx="4">
                  <c:v>53838.9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E7-44FF-8629-961BAA5FA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4479104"/>
        <c:axId val="159229056"/>
        <c:axId val="0"/>
      </c:bar3DChart>
      <c:catAx>
        <c:axId val="18447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59229056"/>
        <c:crosses val="autoZero"/>
        <c:auto val="1"/>
        <c:lblAlgn val="ctr"/>
        <c:lblOffset val="100"/>
        <c:noMultiLvlLbl val="0"/>
      </c:catAx>
      <c:valAx>
        <c:axId val="159229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lt-LT" sz="1200" b="1" dirty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tūkst. eurų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8447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 u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</a:t>
            </a:r>
            <a:r>
              <a:rPr lang="lt-LT" sz="1600" b="1" u="non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RAJONO SAVIVALDYBĖS 2022 M. BIUDŽETO PAJAMOS, </a:t>
            </a:r>
          </a:p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 u="non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(tūkst. eurų)</a:t>
            </a:r>
            <a:endParaRPr lang="lt-LT" sz="1600" b="1" u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6301991086573325"/>
          <c:y val="1.6588229138555142E-3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454277286135694"/>
          <c:y val="0.17996916895980045"/>
          <c:w val="0.76253687315634222"/>
          <c:h val="0.65290224163881072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0-39CF-4814-8BC1-C27204E36B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9CF-4814-8BC1-C27204E36B2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9CF-4814-8BC1-C27204E36B2B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5-39CF-4814-8BC1-C27204E36B2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9CF-4814-8BC1-C27204E36B2B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8-39CF-4814-8BC1-C27204E36B2B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9-39CF-4814-8BC1-C27204E36B2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9CF-4814-8BC1-C27204E36B2B}"/>
              </c:ext>
            </c:extLst>
          </c:dPt>
          <c:dLbls>
            <c:dLbl>
              <c:idx val="0"/>
              <c:layout>
                <c:manualLayout>
                  <c:x val="-4.9104640630930119E-2"/>
                  <c:y val="-0.196755103493211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00589511311495"/>
                      <c:h val="0.1116177154989618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9CF-4814-8BC1-C27204E36B2B}"/>
                </c:ext>
              </c:extLst>
            </c:dLbl>
            <c:dLbl>
              <c:idx val="1"/>
              <c:layout>
                <c:manualLayout>
                  <c:x val="0.14167270373976737"/>
                  <c:y val="1.375335964134451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9CF-4814-8BC1-C27204E36B2B}"/>
                </c:ext>
              </c:extLst>
            </c:dLbl>
            <c:dLbl>
              <c:idx val="2"/>
              <c:layout>
                <c:manualLayout>
                  <c:x val="9.787725909093669E-3"/>
                  <c:y val="7.2228846651649248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9CF-4814-8BC1-C27204E36B2B}"/>
                </c:ext>
              </c:extLst>
            </c:dLbl>
            <c:dLbl>
              <c:idx val="3"/>
              <c:layout>
                <c:manualLayout>
                  <c:x val="-2.714279730265054E-2"/>
                  <c:y val="9.50928238611642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9CF-4814-8BC1-C27204E36B2B}"/>
                </c:ext>
              </c:extLst>
            </c:dLbl>
            <c:dLbl>
              <c:idx val="4"/>
              <c:layout>
                <c:manualLayout>
                  <c:x val="-2.9830332921669655E-3"/>
                  <c:y val="3.99199201328117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498520278133164"/>
                      <c:h val="0.119697549664862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9CF-4814-8BC1-C27204E36B2B}"/>
                </c:ext>
              </c:extLst>
            </c:dLbl>
            <c:dLbl>
              <c:idx val="5"/>
              <c:layout>
                <c:manualLayout>
                  <c:x val="-3.9693082373602522E-2"/>
                  <c:y val="-3.25599503213689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9CF-4814-8BC1-C27204E36B2B}"/>
                </c:ext>
              </c:extLst>
            </c:dLbl>
            <c:dLbl>
              <c:idx val="6"/>
              <c:layout>
                <c:manualLayout>
                  <c:x val="-0.10498434958054736"/>
                  <c:y val="4.631038404555885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173172485602365"/>
                      <c:h val="0.282977840136148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9CF-4814-8BC1-C27204E36B2B}"/>
                </c:ext>
              </c:extLst>
            </c:dLbl>
            <c:dLbl>
              <c:idx val="7"/>
              <c:layout>
                <c:manualLayout>
                  <c:x val="-0.13450622882886201"/>
                  <c:y val="-3.8260669615073224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40412979351033"/>
                      <c:h val="9.479837193805330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39CF-4814-8BC1-C27204E36B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pajamos!$A$60:$A$67</c:f>
              <c:strCache>
                <c:ptCount val="7"/>
                <c:pt idx="0">
                  <c:v>Gyventojų pajamų mokestis </c:v>
                </c:pt>
                <c:pt idx="1">
                  <c:v>Turto mokesčiai </c:v>
                </c:pt>
                <c:pt idx="2">
                  <c:v>Prekių ir paslaugų mokesčiai</c:v>
                </c:pt>
                <c:pt idx="3">
                  <c:v>Kitos pajamos</c:v>
                </c:pt>
                <c:pt idx="4">
                  <c:v>Materialiojo turto realizavimo pajamos</c:v>
                </c:pt>
                <c:pt idx="5">
                  <c:v>Europos Sąjungos ir kitos tarptautinės finansinės paramos lėšos</c:v>
                </c:pt>
                <c:pt idx="6">
                  <c:v>Specialios ir kitos tikslinės dotacijos bei lėšos (Valstybės biudžetas)</c:v>
                </c:pt>
              </c:strCache>
            </c:strRef>
          </c:cat>
          <c:val>
            <c:numRef>
              <c:f>pajamos!$B$60:$B$67</c:f>
              <c:numCache>
                <c:formatCode>General</c:formatCode>
                <c:ptCount val="8"/>
                <c:pt idx="0">
                  <c:v>24971</c:v>
                </c:pt>
                <c:pt idx="1">
                  <c:v>1095</c:v>
                </c:pt>
                <c:pt idx="2">
                  <c:v>40</c:v>
                </c:pt>
                <c:pt idx="3">
                  <c:v>2779.5</c:v>
                </c:pt>
                <c:pt idx="4">
                  <c:v>550</c:v>
                </c:pt>
                <c:pt idx="5">
                  <c:v>4675.3999999999996</c:v>
                </c:pt>
                <c:pt idx="6">
                  <c:v>19728.006000000001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9CF-4814-8BC1-C27204E36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</a:t>
            </a:r>
            <a:r>
              <a:rPr lang="lt-LT" sz="1600" b="1" i="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RAJONO SAVIVALDYBĖS BIUDŽETO PAJAMOS 2020 – 2022 M.</a:t>
            </a:r>
            <a:r>
              <a:rPr lang="lt-LT" sz="1600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(tūkst. eurų)</a:t>
            </a:r>
            <a:endParaRPr lang="lt-LT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0288240037927999"/>
          <c:y val="1.7107723766837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0.21473136016431218"/>
          <c:y val="9.4039103272390998E-2"/>
          <c:w val="0.7645915811950611"/>
          <c:h val="0.811711482953399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'2016-2018'!$B$2</c:f>
              <c:strCache>
                <c:ptCount val="1"/>
                <c:pt idx="0">
                  <c:v>2022 m. planas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'2016-2018'!$A$3:$A$10</c:f>
              <c:strCache>
                <c:ptCount val="7"/>
                <c:pt idx="0">
                  <c:v>Gyventojų pajamų mokestis </c:v>
                </c:pt>
                <c:pt idx="1">
                  <c:v>Turto mokesčiai </c:v>
                </c:pt>
                <c:pt idx="2">
                  <c:v>Prekių ir paslaugų mokesčiai</c:v>
                </c:pt>
                <c:pt idx="3">
                  <c:v>Kitos pajamos</c:v>
                </c:pt>
                <c:pt idx="4">
                  <c:v>Materialiojo turto realizavimo pajamos</c:v>
                </c:pt>
                <c:pt idx="5">
                  <c:v>Europos Sąjungos ir kitos tarptautinės finansinės paramos lėšos</c:v>
                </c:pt>
                <c:pt idx="6">
                  <c:v>Specialios ir kitos tikslinės dotacijos bei lėšos (valstybės biudžetas)</c:v>
                </c:pt>
              </c:strCache>
            </c:strRef>
          </c:cat>
          <c:val>
            <c:numRef>
              <c:f>'2016-2018'!$B$3:$B$10</c:f>
              <c:numCache>
                <c:formatCode>General</c:formatCode>
                <c:ptCount val="8"/>
                <c:pt idx="0">
                  <c:v>24971</c:v>
                </c:pt>
                <c:pt idx="1">
                  <c:v>1095</c:v>
                </c:pt>
                <c:pt idx="2">
                  <c:v>40</c:v>
                </c:pt>
                <c:pt idx="3">
                  <c:v>2779.5</c:v>
                </c:pt>
                <c:pt idx="4">
                  <c:v>550</c:v>
                </c:pt>
                <c:pt idx="5">
                  <c:v>4675.3999999999996</c:v>
                </c:pt>
                <c:pt idx="6">
                  <c:v>19728.006000000001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9B-4423-B5E8-7D8F9D0CD72A}"/>
            </c:ext>
          </c:extLst>
        </c:ser>
        <c:ser>
          <c:idx val="1"/>
          <c:order val="1"/>
          <c:tx>
            <c:strRef>
              <c:f>'2016-2018'!$C$2</c:f>
              <c:strCache>
                <c:ptCount val="1"/>
                <c:pt idx="0">
                  <c:v>2021 m.vykdymas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'2016-2018'!$A$3:$A$10</c:f>
              <c:strCache>
                <c:ptCount val="7"/>
                <c:pt idx="0">
                  <c:v>Gyventojų pajamų mokestis </c:v>
                </c:pt>
                <c:pt idx="1">
                  <c:v>Turto mokesčiai </c:v>
                </c:pt>
                <c:pt idx="2">
                  <c:v>Prekių ir paslaugų mokesčiai</c:v>
                </c:pt>
                <c:pt idx="3">
                  <c:v>Kitos pajamos</c:v>
                </c:pt>
                <c:pt idx="4">
                  <c:v>Materialiojo turto realizavimo pajamos</c:v>
                </c:pt>
                <c:pt idx="5">
                  <c:v>Europos Sąjungos ir kitos tarptautinės finansinės paramos lėšos</c:v>
                </c:pt>
                <c:pt idx="6">
                  <c:v>Specialios ir kitos tikslinės dotacijos bei lėšos (valstybės biudžetas)</c:v>
                </c:pt>
              </c:strCache>
            </c:strRef>
          </c:cat>
          <c:val>
            <c:numRef>
              <c:f>'2016-2018'!$C$3:$C$10</c:f>
              <c:numCache>
                <c:formatCode>General</c:formatCode>
                <c:ptCount val="8"/>
                <c:pt idx="0">
                  <c:v>23311.3</c:v>
                </c:pt>
                <c:pt idx="1">
                  <c:v>1500.5</c:v>
                </c:pt>
                <c:pt idx="2">
                  <c:v>46.1</c:v>
                </c:pt>
                <c:pt idx="3">
                  <c:v>3225.7</c:v>
                </c:pt>
                <c:pt idx="4">
                  <c:v>468.4</c:v>
                </c:pt>
                <c:pt idx="5">
                  <c:v>4737.5</c:v>
                </c:pt>
                <c:pt idx="6">
                  <c:v>19813.8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9B-4423-B5E8-7D8F9D0CD72A}"/>
            </c:ext>
          </c:extLst>
        </c:ser>
        <c:ser>
          <c:idx val="2"/>
          <c:order val="2"/>
          <c:tx>
            <c:strRef>
              <c:f>'2016-2018'!$D$2</c:f>
              <c:strCache>
                <c:ptCount val="1"/>
                <c:pt idx="0">
                  <c:v>2020 m.vykdymas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'2016-2018'!$A$3:$A$10</c:f>
              <c:strCache>
                <c:ptCount val="7"/>
                <c:pt idx="0">
                  <c:v>Gyventojų pajamų mokestis </c:v>
                </c:pt>
                <c:pt idx="1">
                  <c:v>Turto mokesčiai </c:v>
                </c:pt>
                <c:pt idx="2">
                  <c:v>Prekių ir paslaugų mokesčiai</c:v>
                </c:pt>
                <c:pt idx="3">
                  <c:v>Kitos pajamos</c:v>
                </c:pt>
                <c:pt idx="4">
                  <c:v>Materialiojo turto realizavimo pajamos</c:v>
                </c:pt>
                <c:pt idx="5">
                  <c:v>Europos Sąjungos ir kitos tarptautinės finansinės paramos lėšos</c:v>
                </c:pt>
                <c:pt idx="6">
                  <c:v>Specialios ir kitos tikslinės dotacijos bei lėšos (valstybės biudžetas)</c:v>
                </c:pt>
              </c:strCache>
            </c:strRef>
          </c:cat>
          <c:val>
            <c:numRef>
              <c:f>'2016-2018'!$D$3:$D$10</c:f>
              <c:numCache>
                <c:formatCode>General</c:formatCode>
                <c:ptCount val="8"/>
                <c:pt idx="0">
                  <c:v>18916.2</c:v>
                </c:pt>
                <c:pt idx="1">
                  <c:v>1469.8</c:v>
                </c:pt>
                <c:pt idx="2">
                  <c:v>41.1</c:v>
                </c:pt>
                <c:pt idx="3">
                  <c:v>2773.6</c:v>
                </c:pt>
                <c:pt idx="4">
                  <c:v>364.3</c:v>
                </c:pt>
                <c:pt idx="5">
                  <c:v>6044.5</c:v>
                </c:pt>
                <c:pt idx="6">
                  <c:v>20183.599999999999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9B-4423-B5E8-7D8F9D0CD7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4936960"/>
        <c:axId val="124938496"/>
      </c:barChart>
      <c:catAx>
        <c:axId val="124936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1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4938496"/>
        <c:crosses val="autoZero"/>
        <c:auto val="1"/>
        <c:lblAlgn val="ctr"/>
        <c:lblOffset val="100"/>
        <c:noMultiLvlLbl val="0"/>
      </c:catAx>
      <c:valAx>
        <c:axId val="124938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4936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gradFill>
      <a:gsLst>
        <a:gs pos="16000">
          <a:srgbClr val="D9BA6E">
            <a:alpha val="70000"/>
          </a:srgbClr>
        </a:gs>
        <a:gs pos="30000">
          <a:schemeClr val="accent4">
            <a:lumMod val="20000"/>
            <a:lumOff val="80000"/>
          </a:schemeClr>
        </a:gs>
        <a:gs pos="16000">
          <a:srgbClr val="FFFF00"/>
        </a:gs>
        <a:gs pos="8000">
          <a:srgbClr val="BD922A"/>
        </a:gs>
        <a:gs pos="12000">
          <a:srgbClr val="BD922A"/>
        </a:gs>
        <a:gs pos="86000">
          <a:srgbClr val="FBE4AE"/>
        </a:gs>
        <a:gs pos="89000">
          <a:srgbClr val="BD922A"/>
        </a:gs>
        <a:gs pos="95000">
          <a:srgbClr val="835E17"/>
        </a:gs>
        <a:gs pos="100000">
          <a:srgbClr val="A28949"/>
        </a:gs>
        <a:gs pos="0">
          <a:srgbClr val="FAE3B7"/>
        </a:gs>
      </a:gsLst>
      <a:lin ang="13500000" scaled="1"/>
    </a:gradFill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 RAJONO SAVIVALDYBĖS PAJAMOS IŠ ŽEMĖS MOKESČIO 2018-2021 M. (tūkst. eurų)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FFC000">
                    <a:lumMod val="50000"/>
                  </a:srgbClr>
                </a:gs>
                <a:gs pos="29000">
                  <a:srgbClr val="CC9900">
                    <a:lumMod val="60000"/>
                    <a:lumOff val="40000"/>
                  </a:srgbClr>
                </a:gs>
                <a:gs pos="100000">
                  <a:srgbClr val="EEECE1">
                    <a:shade val="78000"/>
                    <a:hueMod val="44000"/>
                    <a:satMod val="200000"/>
                    <a:lumMod val="69000"/>
                  </a:srgb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'žemės mok'!$A$7:$A$11</c:f>
              <c:strCache>
                <c:ptCount val="4"/>
                <c:pt idx="0">
                  <c:v>2018 m.</c:v>
                </c:pt>
                <c:pt idx="1">
                  <c:v>2019 m.</c:v>
                </c:pt>
                <c:pt idx="2">
                  <c:v>2020 m.</c:v>
                </c:pt>
                <c:pt idx="3">
                  <c:v>2021 m.</c:v>
                </c:pt>
              </c:strCache>
            </c:strRef>
          </c:cat>
          <c:val>
            <c:numRef>
              <c:f>'žemės mok'!$B$7:$B$11</c:f>
              <c:numCache>
                <c:formatCode>General</c:formatCode>
                <c:ptCount val="5"/>
                <c:pt idx="0">
                  <c:v>615.29999999999995</c:v>
                </c:pt>
                <c:pt idx="1">
                  <c:v>871</c:v>
                </c:pt>
                <c:pt idx="2">
                  <c:v>849.2</c:v>
                </c:pt>
                <c:pt idx="3">
                  <c:v>888.7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02-4E94-80CA-47F9B365AB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4730368"/>
        <c:axId val="124748544"/>
      </c:barChart>
      <c:catAx>
        <c:axId val="12473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4748544"/>
        <c:crosses val="autoZero"/>
        <c:auto val="1"/>
        <c:lblAlgn val="ctr"/>
        <c:lblOffset val="100"/>
        <c:noMultiLvlLbl val="0"/>
      </c:catAx>
      <c:valAx>
        <c:axId val="124748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4730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00" b="1" i="0" u="none" strike="noStrike" kern="1200" cap="all" spc="15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 RAJONO SAVIVALDYBĖS PAJAMOS IŠ NEKILNOJAMO TURTO</a:t>
            </a: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MOKESČIO</a:t>
            </a: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</a:p>
          <a:p>
            <a:pPr>
              <a:defRPr sz="19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lt-LT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(tūkst. eurų)</a:t>
            </a:r>
            <a:endParaRPr lang="en-US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5586848736517156"/>
          <c:y val="7.8854697354196774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00" b="1" i="0" u="none" strike="noStrike" kern="1200" cap="all" spc="15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9.7329139340611145E-2"/>
          <c:y val="0.11838278834705086"/>
          <c:w val="0.89338742578848662"/>
          <c:h val="0.8151126970005157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solidFill>
                <a:schemeClr val="tx1"/>
              </a:solidFill>
            </a:ln>
            <a:effectLst>
              <a:softEdge rad="0"/>
            </a:effectLst>
            <a:scene3d>
              <a:camera prst="orthographicFront"/>
              <a:lightRig rig="threePt" dir="t"/>
            </a:scene3d>
            <a:sp3d prstMaterial="dkEdge"/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3BC-447B-AD12-7C6C3660AC6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t-LT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3BC-447B-AD12-7C6C3660AC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'nekilnojamo turto'!$A$9:$A$13</c:f>
              <c:strCache>
                <c:ptCount val="5"/>
                <c:pt idx="0">
                  <c:v>2018 m.</c:v>
                </c:pt>
                <c:pt idx="1">
                  <c:v>2019 m.</c:v>
                </c:pt>
                <c:pt idx="2">
                  <c:v>2020 m.</c:v>
                </c:pt>
                <c:pt idx="3">
                  <c:v>2021 m.</c:v>
                </c:pt>
                <c:pt idx="4">
                  <c:v>2022 m.</c:v>
                </c:pt>
              </c:strCache>
            </c:strRef>
          </c:cat>
          <c:val>
            <c:numRef>
              <c:f>'nekilnojamo turto'!$B$9:$B$13</c:f>
              <c:numCache>
                <c:formatCode>General</c:formatCode>
                <c:ptCount val="5"/>
                <c:pt idx="0">
                  <c:v>620.20000000000005</c:v>
                </c:pt>
                <c:pt idx="1">
                  <c:v>691.5</c:v>
                </c:pt>
                <c:pt idx="2">
                  <c:v>600.4</c:v>
                </c:pt>
                <c:pt idx="3">
                  <c:v>585.70000000000005</c:v>
                </c:pt>
                <c:pt idx="4">
                  <c:v>580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BC-447B-AD12-7C6C3660AC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25118336"/>
        <c:axId val="125119872"/>
      </c:barChart>
      <c:catAx>
        <c:axId val="12511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119872"/>
        <c:crosses val="autoZero"/>
        <c:auto val="1"/>
        <c:lblAlgn val="ctr"/>
        <c:lblOffset val="100"/>
        <c:noMultiLvlLbl val="0"/>
      </c:catAx>
      <c:valAx>
        <c:axId val="125119872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lt-LT"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tūkst. eurų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lt-L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118336"/>
        <c:crosses val="autoZero"/>
        <c:crossBetween val="between"/>
      </c:valAx>
      <c:spPr>
        <a:noFill/>
        <a:ln>
          <a:noFill/>
        </a:ln>
        <a:effectLst>
          <a:softEdge rad="0"/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</a:t>
            </a:r>
            <a:r>
              <a:rPr lang="lt-LT" sz="1600" b="1" i="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RAJONO SAVIVALDYBĖS PAJAMOS IŠ NUOMOS MOKESČIO UŽ VALSTYBINĘ ŽEMĘ 2018 - 2021 M.      (tūkst. eurų)</a:t>
            </a:r>
            <a:endParaRPr lang="lt-LT" sz="1600" b="1" i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96235327243079"/>
          <c:y val="3.2983997773580048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6.074014213549097E-2"/>
          <c:y val="0.11132215623575445"/>
          <c:w val="0.93925985786450905"/>
          <c:h val="0.8038285044915759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tx2">
                    <a:lumMod val="75000"/>
                  </a:schemeClr>
                </a:gs>
                <a:gs pos="87000">
                  <a:schemeClr val="accent4">
                    <a:lumMod val="50000"/>
                  </a:schemeClr>
                </a:gs>
                <a:gs pos="46000">
                  <a:schemeClr val="accent4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'zemės nuomos'!$A$6:$A$10</c:f>
              <c:strCache>
                <c:ptCount val="4"/>
                <c:pt idx="0">
                  <c:v>2018 m.</c:v>
                </c:pt>
                <c:pt idx="1">
                  <c:v>2019 m.</c:v>
                </c:pt>
                <c:pt idx="2">
                  <c:v>2020 m.</c:v>
                </c:pt>
                <c:pt idx="3">
                  <c:v>2021 m.</c:v>
                </c:pt>
              </c:strCache>
            </c:strRef>
          </c:cat>
          <c:val>
            <c:numRef>
              <c:f>'zemės nuomos'!$B$6:$B$10</c:f>
              <c:numCache>
                <c:formatCode>General</c:formatCode>
                <c:ptCount val="5"/>
                <c:pt idx="0">
                  <c:v>368</c:v>
                </c:pt>
                <c:pt idx="1">
                  <c:v>404.2</c:v>
                </c:pt>
                <c:pt idx="2">
                  <c:v>414.6</c:v>
                </c:pt>
                <c:pt idx="3">
                  <c:v>488.2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A-4CB8-8E18-F8DFE90C7C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5362944"/>
        <c:axId val="125364480"/>
      </c:barChart>
      <c:catAx>
        <c:axId val="12536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364480"/>
        <c:crosses val="autoZero"/>
        <c:auto val="1"/>
        <c:lblAlgn val="ctr"/>
        <c:lblOffset val="100"/>
        <c:noMultiLvlLbl val="0"/>
      </c:catAx>
      <c:valAx>
        <c:axId val="12536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36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2000" b="1" i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</a:t>
            </a:r>
            <a:r>
              <a:rPr lang="lt-LT" sz="2000" b="1" i="0" baseline="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RAJONO SAVIVALDYBĖS 2022 M. BIUDŽETO ASIGNAVIMAI               PAGAL PROGRAMAS (tūkst. eurų)</a:t>
            </a:r>
            <a:endParaRPr lang="lt-LT" sz="2000" b="1" i="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EEECE1">
                    <a:tint val="96000"/>
                    <a:shade val="100000"/>
                    <a:hueMod val="270000"/>
                    <a:satMod val="200000"/>
                    <a:lumMod val="128000"/>
                  </a:srgbClr>
                </a:gs>
                <a:gs pos="59000">
                  <a:srgbClr val="CC9900">
                    <a:lumMod val="60000"/>
                    <a:lumOff val="40000"/>
                  </a:srgbClr>
                </a:gs>
                <a:gs pos="100000">
                  <a:srgbClr val="B22600">
                    <a:lumMod val="50000"/>
                  </a:srgbClr>
                </a:gs>
              </a:gsLst>
              <a:lin ang="0" scaled="1"/>
              <a:tileRect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3008340523439745E-3"/>
                  <c:y val="-2.9940119760479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80D-4512-8EE2-ADE5228E42FD}"/>
                </c:ext>
              </c:extLst>
            </c:dLbl>
            <c:dLbl>
              <c:idx val="1"/>
              <c:layout>
                <c:manualLayout>
                  <c:x val="1.1504170261719873E-3"/>
                  <c:y val="-2.19560878243512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0D-4512-8EE2-ADE5228E42FD}"/>
                </c:ext>
              </c:extLst>
            </c:dLbl>
            <c:dLbl>
              <c:idx val="2"/>
              <c:layout>
                <c:manualLayout>
                  <c:x val="-4.2181470342361321E-17"/>
                  <c:y val="-2.39520958083832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0D-4512-8EE2-ADE5228E42FD}"/>
                </c:ext>
              </c:extLst>
            </c:dLbl>
            <c:dLbl>
              <c:idx val="3"/>
              <c:layout>
                <c:manualLayout>
                  <c:x val="-3.4512510785159622E-3"/>
                  <c:y val="-1.3972055888223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0D-4512-8EE2-ADE5228E42FD}"/>
                </c:ext>
              </c:extLst>
            </c:dLbl>
            <c:dLbl>
              <c:idx val="4"/>
              <c:layout>
                <c:manualLayout>
                  <c:x val="-3.4512510785159622E-3"/>
                  <c:y val="-2.9940119760479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80D-4512-8EE2-ADE5228E42FD}"/>
                </c:ext>
              </c:extLst>
            </c:dLbl>
            <c:dLbl>
              <c:idx val="5"/>
              <c:layout>
                <c:manualLayout>
                  <c:x val="1.1504170261719029E-3"/>
                  <c:y val="-2.5948103792415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0D-4512-8EE2-ADE5228E42FD}"/>
                </c:ext>
              </c:extLst>
            </c:dLbl>
            <c:dLbl>
              <c:idx val="6"/>
              <c:layout>
                <c:manualLayout>
                  <c:x val="4.601668104688034E-3"/>
                  <c:y val="-1.9960079840319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80D-4512-8EE2-ADE5228E42FD}"/>
                </c:ext>
              </c:extLst>
            </c:dLbl>
            <c:dLbl>
              <c:idx val="7"/>
              <c:layout>
                <c:manualLayout>
                  <c:x val="0"/>
                  <c:y val="-1.9960079840319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80D-4512-8EE2-ADE5228E42FD}"/>
                </c:ext>
              </c:extLst>
            </c:dLbl>
            <c:dLbl>
              <c:idx val="8"/>
              <c:layout>
                <c:manualLayout>
                  <c:x val="1.1504170261719873E-3"/>
                  <c:y val="-1.59680638722554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80D-4512-8EE2-ADE5228E42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'2018pagal programas'!$B$13:$B$21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'2018pagal programas'!$C$13:$C$21</c:f>
              <c:numCache>
                <c:formatCode>0.0</c:formatCode>
                <c:ptCount val="9"/>
                <c:pt idx="0">
                  <c:v>3730.7</c:v>
                </c:pt>
                <c:pt idx="1">
                  <c:v>2297.4</c:v>
                </c:pt>
                <c:pt idx="2" formatCode="0.000">
                  <c:v>6243.0460000000003</c:v>
                </c:pt>
                <c:pt idx="3">
                  <c:v>3173.3</c:v>
                </c:pt>
                <c:pt idx="4" formatCode="0.000">
                  <c:v>22905.017</c:v>
                </c:pt>
                <c:pt idx="5" formatCode="0.000">
                  <c:v>10473.478999999999</c:v>
                </c:pt>
                <c:pt idx="6" formatCode="0.000">
                  <c:v>3073.7640000000001</c:v>
                </c:pt>
                <c:pt idx="7">
                  <c:v>250.2</c:v>
                </c:pt>
                <c:pt idx="8" formatCode="0.000">
                  <c:v>7386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80D-4512-8EE2-ADE5228E42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681024"/>
        <c:axId val="125576320"/>
        <c:axId val="0"/>
      </c:bar3DChart>
      <c:catAx>
        <c:axId val="12568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576320"/>
        <c:crosses val="autoZero"/>
        <c:auto val="1"/>
        <c:lblAlgn val="ctr"/>
        <c:lblOffset val="100"/>
        <c:noMultiLvlLbl val="0"/>
      </c:catAx>
      <c:valAx>
        <c:axId val="12557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681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2022 M.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Lapas1!$B$2:$B$10</c:f>
              <c:numCache>
                <c:formatCode>General</c:formatCode>
                <c:ptCount val="9"/>
                <c:pt idx="0">
                  <c:v>3730.7</c:v>
                </c:pt>
                <c:pt idx="1">
                  <c:v>2297.4</c:v>
                </c:pt>
                <c:pt idx="2">
                  <c:v>6243.0460000000003</c:v>
                </c:pt>
                <c:pt idx="3">
                  <c:v>3173.3</c:v>
                </c:pt>
                <c:pt idx="4">
                  <c:v>22905.017</c:v>
                </c:pt>
                <c:pt idx="5">
                  <c:v>10473.478999999999</c:v>
                </c:pt>
                <c:pt idx="6">
                  <c:v>3073.7640000000001</c:v>
                </c:pt>
                <c:pt idx="7">
                  <c:v>250.2</c:v>
                </c:pt>
                <c:pt idx="8">
                  <c:v>7386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E-4FA5-9F82-D6C05793CEE0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2021 M.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Lapas1!$A$2:$A$10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Lapas1!$C$2:$C$10</c:f>
              <c:numCache>
                <c:formatCode>General</c:formatCode>
                <c:ptCount val="9"/>
                <c:pt idx="0">
                  <c:v>4753.7</c:v>
                </c:pt>
                <c:pt idx="1">
                  <c:v>2645.6</c:v>
                </c:pt>
                <c:pt idx="2">
                  <c:v>5020.8999999999996</c:v>
                </c:pt>
                <c:pt idx="3">
                  <c:v>2337.5</c:v>
                </c:pt>
                <c:pt idx="4">
                  <c:v>19976.900000000001</c:v>
                </c:pt>
                <c:pt idx="5">
                  <c:v>8666.2999999999993</c:v>
                </c:pt>
                <c:pt idx="6">
                  <c:v>2686.7</c:v>
                </c:pt>
                <c:pt idx="7">
                  <c:v>243.7</c:v>
                </c:pt>
                <c:pt idx="8">
                  <c:v>7495.9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E-4FA5-9F82-D6C05793CE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5725696"/>
        <c:axId val="125731584"/>
        <c:axId val="0"/>
      </c:bar3DChart>
      <c:catAx>
        <c:axId val="125725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731584"/>
        <c:crosses val="autoZero"/>
        <c:auto val="1"/>
        <c:lblAlgn val="ctr"/>
        <c:lblOffset val="100"/>
        <c:noMultiLvlLbl val="0"/>
      </c:catAx>
      <c:valAx>
        <c:axId val="125731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25725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1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UKMERGĖS RAJONO SAVIVALDYBĖS BIUDŽETO ASIGNAVIMAI</a:t>
            </a:r>
            <a:r>
              <a:rPr lang="lt-LT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lt-LT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lt-LT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1800" b="1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</a:t>
            </a:r>
            <a:r>
              <a:rPr lang="lt-L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(pagal</a:t>
            </a:r>
            <a:r>
              <a:rPr lang="lt-LT" sz="1800" i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programas, </a:t>
            </a:r>
            <a:r>
              <a:rPr lang="lt-LT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tūkst. eurų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2018 m.</c:v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Lapas2!$B$8:$B$16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Lapas2!$C$8:$C$16</c:f>
              <c:numCache>
                <c:formatCode>General</c:formatCode>
                <c:ptCount val="9"/>
                <c:pt idx="0">
                  <c:v>373.8</c:v>
                </c:pt>
                <c:pt idx="1">
                  <c:v>1278.7</c:v>
                </c:pt>
                <c:pt idx="2">
                  <c:v>2803.3</c:v>
                </c:pt>
                <c:pt idx="3">
                  <c:v>2895.5</c:v>
                </c:pt>
                <c:pt idx="4">
                  <c:v>15143.6</c:v>
                </c:pt>
                <c:pt idx="5">
                  <c:v>6224.7</c:v>
                </c:pt>
                <c:pt idx="6">
                  <c:v>2226.4</c:v>
                </c:pt>
                <c:pt idx="7">
                  <c:v>82</c:v>
                </c:pt>
                <c:pt idx="8">
                  <c:v>5199.1000000000004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E4-4079-A284-0AD53E215481}"/>
            </c:ext>
          </c:extLst>
        </c:ser>
        <c:ser>
          <c:idx val="1"/>
          <c:order val="1"/>
          <c:tx>
            <c:v>2019 m.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Lapas2!$B$8:$B$16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Lapas2!$D$8:$D$16</c:f>
              <c:numCache>
                <c:formatCode>0.0</c:formatCode>
                <c:ptCount val="9"/>
                <c:pt idx="0">
                  <c:v>1673</c:v>
                </c:pt>
                <c:pt idx="1">
                  <c:v>2139.6</c:v>
                </c:pt>
                <c:pt idx="2">
                  <c:v>5673.2</c:v>
                </c:pt>
                <c:pt idx="3">
                  <c:v>1851.9</c:v>
                </c:pt>
                <c:pt idx="4">
                  <c:v>17056.599999999999</c:v>
                </c:pt>
                <c:pt idx="5">
                  <c:v>6973.7</c:v>
                </c:pt>
                <c:pt idx="6">
                  <c:v>2749.5</c:v>
                </c:pt>
                <c:pt idx="7">
                  <c:v>328.5</c:v>
                </c:pt>
                <c:pt idx="8">
                  <c:v>5700.6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E4-4079-A284-0AD53E215481}"/>
            </c:ext>
          </c:extLst>
        </c:ser>
        <c:ser>
          <c:idx val="2"/>
          <c:order val="2"/>
          <c:tx>
            <c:v>2020 m.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Lapas2!$B$8:$B$16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Lapas2!$E$8:$E$16</c:f>
              <c:numCache>
                <c:formatCode>General</c:formatCode>
                <c:ptCount val="9"/>
                <c:pt idx="0">
                  <c:v>5060.3999999999996</c:v>
                </c:pt>
                <c:pt idx="1">
                  <c:v>1675.5</c:v>
                </c:pt>
                <c:pt idx="2">
                  <c:v>5208.2</c:v>
                </c:pt>
                <c:pt idx="3">
                  <c:v>2810.9</c:v>
                </c:pt>
                <c:pt idx="4">
                  <c:v>17878.400000000001</c:v>
                </c:pt>
                <c:pt idx="5">
                  <c:v>7033.9</c:v>
                </c:pt>
                <c:pt idx="6">
                  <c:v>2504.5</c:v>
                </c:pt>
                <c:pt idx="7">
                  <c:v>261.2</c:v>
                </c:pt>
                <c:pt idx="8">
                  <c:v>5967.7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E4-4079-A284-0AD53E215481}"/>
            </c:ext>
          </c:extLst>
        </c:ser>
        <c:ser>
          <c:idx val="3"/>
          <c:order val="3"/>
          <c:tx>
            <c:v>2021 m.</c:v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Lapas2!$B$8:$B$16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Lapas2!$F$8:$F$16</c:f>
              <c:numCache>
                <c:formatCode>0.0</c:formatCode>
                <c:ptCount val="9"/>
                <c:pt idx="0">
                  <c:v>4753.7</c:v>
                </c:pt>
                <c:pt idx="1">
                  <c:v>2645.6</c:v>
                </c:pt>
                <c:pt idx="2">
                  <c:v>5020.8999999999996</c:v>
                </c:pt>
                <c:pt idx="3">
                  <c:v>2337.5</c:v>
                </c:pt>
                <c:pt idx="4">
                  <c:v>19976.900000000001</c:v>
                </c:pt>
                <c:pt idx="5">
                  <c:v>8666.2999999999993</c:v>
                </c:pt>
                <c:pt idx="6">
                  <c:v>2686.7</c:v>
                </c:pt>
                <c:pt idx="7">
                  <c:v>243.7</c:v>
                </c:pt>
                <c:pt idx="8">
                  <c:v>7495.9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E4-4079-A284-0AD53E215481}"/>
            </c:ext>
          </c:extLst>
        </c:ser>
        <c:ser>
          <c:idx val="4"/>
          <c:order val="4"/>
          <c:tx>
            <c:v>2022 m.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Lapas2!$B$8:$B$16</c:f>
              <c:strCache>
                <c:ptCount val="9"/>
                <c:pt idx="0">
                  <c:v>Smulkaus ir vidutinio verslo bei turizmo plėtros pograma</c:v>
                </c:pt>
                <c:pt idx="1">
                  <c:v> Kaimo plėtros programa</c:v>
                </c:pt>
                <c:pt idx="2">
                  <c:v>Viešosios infrastruktūros plėtros programa</c:v>
                </c:pt>
                <c:pt idx="3">
                  <c:v>Aplinkos apsaugos programa</c:v>
                </c:pt>
                <c:pt idx="4">
                  <c:v> Žinių visuomenės plėtros programa</c:v>
                </c:pt>
                <c:pt idx="5">
                  <c:v>Sveikatos apsaugos ir socialinės paramos programa</c:v>
                </c:pt>
                <c:pt idx="6">
                  <c:v>Kultūros paslaugų plėtros programa</c:v>
                </c:pt>
                <c:pt idx="7">
                  <c:v>Kūno kultūros ir sporto plėtros programa</c:v>
                </c:pt>
                <c:pt idx="8">
                  <c:v>Savivaldybės valdymo programa</c:v>
                </c:pt>
              </c:strCache>
            </c:strRef>
          </c:cat>
          <c:val>
            <c:numRef>
              <c:f>Lapas2!$G$8:$G$16</c:f>
              <c:numCache>
                <c:formatCode>General</c:formatCode>
                <c:ptCount val="9"/>
                <c:pt idx="0">
                  <c:v>3730.7</c:v>
                </c:pt>
                <c:pt idx="1">
                  <c:v>2297.4</c:v>
                </c:pt>
                <c:pt idx="2">
                  <c:v>6243.0460000000003</c:v>
                </c:pt>
                <c:pt idx="3">
                  <c:v>3173.3</c:v>
                </c:pt>
                <c:pt idx="4">
                  <c:v>22905.017</c:v>
                </c:pt>
                <c:pt idx="5">
                  <c:v>10473.478999999999</c:v>
                </c:pt>
                <c:pt idx="6">
                  <c:v>3073.7640000000001</c:v>
                </c:pt>
                <c:pt idx="7">
                  <c:v>250.2</c:v>
                </c:pt>
                <c:pt idx="8">
                  <c:v>7386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E4-4079-A284-0AD53E2154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165696"/>
        <c:axId val="145179776"/>
      </c:barChart>
      <c:catAx>
        <c:axId val="14516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6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5179776"/>
        <c:crosses val="autoZero"/>
        <c:auto val="1"/>
        <c:lblAlgn val="ctr"/>
        <c:lblOffset val="100"/>
        <c:noMultiLvlLbl val="0"/>
      </c:catAx>
      <c:valAx>
        <c:axId val="14517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6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6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  <c:crossAx val="1451656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tint val="75000"/>
                <a:shade val="60000"/>
              </a:schemeClr>
            </a:solidFill>
            <a:prstDash val="solid"/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t-LT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49728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D4E7F-025F-4BBC-8805-1CE38B3BAD6C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43F2F-2169-406C-9F24-9830E7F066B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55132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9728" y="1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C580F-C8F6-4D5B-8E0D-0AB9F8C62B90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928" y="4777086"/>
            <a:ext cx="5437821" cy="390852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9728" y="9428959"/>
            <a:ext cx="2946351" cy="49767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44465-E81E-461E-B2DC-C07F9460809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71333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F44465-E81E-461E-B2DC-C07F9460809D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430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44465-E81E-461E-B2DC-C07F9460809D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2800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F44465-E81E-461E-B2DC-C07F9460809D}" type="slidenum">
              <a:rPr lang="lt-LT" smtClean="0">
                <a:solidFill>
                  <a:prstClr val="black"/>
                </a:solidFill>
              </a:rPr>
              <a:pPr/>
              <a:t>10</a:t>
            </a:fld>
            <a:endParaRPr lang="lt-L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95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5211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4323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7950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921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84340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50664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537388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281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697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09022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970988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913730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53731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0658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629734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332090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0039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68689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501760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0429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530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9037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59891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545220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625842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49954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64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817398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870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20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03600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0957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4707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">
              <a:srgbClr val="FFFF00"/>
            </a:gs>
            <a:gs pos="24000">
              <a:srgbClr val="BD922A"/>
            </a:gs>
            <a:gs pos="27000">
              <a:srgbClr val="BD922A"/>
            </a:gs>
            <a:gs pos="68000">
              <a:srgbClr val="FBE4AE"/>
            </a:gs>
            <a:gs pos="85000">
              <a:srgbClr val="BD922A"/>
            </a:gs>
            <a:gs pos="91000">
              <a:srgbClr val="835E17"/>
            </a:gs>
            <a:gs pos="95000">
              <a:srgbClr val="A28949"/>
            </a:gs>
            <a:gs pos="100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75054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7" r:id="rId1"/>
    <p:sldLayoutId id="2147484928" r:id="rId2"/>
    <p:sldLayoutId id="2147484929" r:id="rId3"/>
    <p:sldLayoutId id="2147484930" r:id="rId4"/>
    <p:sldLayoutId id="2147484931" r:id="rId5"/>
    <p:sldLayoutId id="2147484932" r:id="rId6"/>
    <p:sldLayoutId id="2147484933" r:id="rId7"/>
    <p:sldLayoutId id="2147484934" r:id="rId8"/>
    <p:sldLayoutId id="2147484935" r:id="rId9"/>
    <p:sldLayoutId id="2147484936" r:id="rId10"/>
    <p:sldLayoutId id="21474849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">
              <a:srgbClr val="FFFF00"/>
            </a:gs>
            <a:gs pos="24000">
              <a:srgbClr val="BD922A"/>
            </a:gs>
            <a:gs pos="27000">
              <a:srgbClr val="BD922A"/>
            </a:gs>
            <a:gs pos="68000">
              <a:srgbClr val="FBE4AE"/>
            </a:gs>
            <a:gs pos="85000">
              <a:srgbClr val="BD922A"/>
            </a:gs>
            <a:gs pos="91000">
              <a:srgbClr val="835E17"/>
            </a:gs>
            <a:gs pos="95000">
              <a:srgbClr val="A28949"/>
            </a:gs>
            <a:gs pos="100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1022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59" r:id="rId1"/>
    <p:sldLayoutId id="2147485460" r:id="rId2"/>
    <p:sldLayoutId id="2147485461" r:id="rId3"/>
    <p:sldLayoutId id="2147485462" r:id="rId4"/>
    <p:sldLayoutId id="2147485463" r:id="rId5"/>
    <p:sldLayoutId id="2147485464" r:id="rId6"/>
    <p:sldLayoutId id="2147485465" r:id="rId7"/>
    <p:sldLayoutId id="2147485466" r:id="rId8"/>
    <p:sldLayoutId id="2147485467" r:id="rId9"/>
    <p:sldLayoutId id="2147485468" r:id="rId10"/>
    <p:sldLayoutId id="21474854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000">
              <a:srgbClr val="FFFF00"/>
            </a:gs>
            <a:gs pos="24000">
              <a:srgbClr val="BD922A"/>
            </a:gs>
            <a:gs pos="27000">
              <a:srgbClr val="BD922A"/>
            </a:gs>
            <a:gs pos="68000">
              <a:srgbClr val="FBE4AE"/>
            </a:gs>
            <a:gs pos="85000">
              <a:srgbClr val="BD922A"/>
            </a:gs>
            <a:gs pos="91000">
              <a:srgbClr val="835E17"/>
            </a:gs>
            <a:gs pos="95000">
              <a:srgbClr val="A28949"/>
            </a:gs>
            <a:gs pos="100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02C1C8-2E4C-4766-A6DC-45597CF075DE}" type="datetimeFigureOut">
              <a:rPr lang="lt-LT" smtClean="0"/>
              <a:t>2022-01-27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B160-3257-417E-8DF1-3AFBEEF5F6D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3530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26" r:id="rId1"/>
    <p:sldLayoutId id="2147485627" r:id="rId2"/>
    <p:sldLayoutId id="2147485628" r:id="rId3"/>
    <p:sldLayoutId id="2147485629" r:id="rId4"/>
    <p:sldLayoutId id="2147485630" r:id="rId5"/>
    <p:sldLayoutId id="2147485631" r:id="rId6"/>
    <p:sldLayoutId id="2147485632" r:id="rId7"/>
    <p:sldLayoutId id="2147485633" r:id="rId8"/>
    <p:sldLayoutId id="2147485634" r:id="rId9"/>
    <p:sldLayoutId id="2147485635" r:id="rId10"/>
    <p:sldLayoutId id="21474856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4000">
              <a:srgbClr val="FFFF00"/>
            </a:gs>
            <a:gs pos="24000">
              <a:srgbClr val="BD922A"/>
            </a:gs>
            <a:gs pos="27000">
              <a:srgbClr val="BD922A"/>
            </a:gs>
            <a:gs pos="68000">
              <a:srgbClr val="FBE4AE"/>
            </a:gs>
            <a:gs pos="85000">
              <a:srgbClr val="BD922A"/>
            </a:gs>
            <a:gs pos="91000">
              <a:srgbClr val="835E17"/>
            </a:gs>
            <a:gs pos="95000">
              <a:srgbClr val="A28949"/>
            </a:gs>
            <a:gs pos="100000">
              <a:srgbClr val="FAE3B7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453604" y="841248"/>
            <a:ext cx="9336608" cy="4206240"/>
          </a:xfrm>
          <a:gradFill flip="none" rotWithShape="1">
            <a:gsLst>
              <a:gs pos="32000">
                <a:srgbClr val="FFF800"/>
              </a:gs>
              <a:gs pos="3000">
                <a:srgbClr val="FFFF00"/>
              </a:gs>
              <a:gs pos="50000">
                <a:schemeClr val="accent4">
                  <a:shade val="100000"/>
                  <a:satMod val="110000"/>
                  <a:lumMod val="100000"/>
                </a:schemeClr>
              </a:gs>
              <a:gs pos="95000">
                <a:srgbClr val="FFFA1A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lt-LT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lt-LT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UKMERGĖS</a:t>
            </a:r>
            <a:r>
              <a:rPr lang="lt-LT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t-LT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RAJONO</a:t>
            </a:r>
            <a:r>
              <a:rPr lang="lt-LT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t-LT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SAVIVALDYBĖS</a:t>
            </a:r>
            <a:r>
              <a:rPr lang="lt-LT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lt-LT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t-LT" sz="7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lt-LT" sz="7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t-LT" sz="7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lt-LT" sz="7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br>
              <a:rPr lang="lt-LT" sz="7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lt-LT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BIUDŽETAS</a:t>
            </a:r>
            <a:br>
              <a:rPr lang="lt-LT" sz="78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lt-LT" sz="20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tačiakampis 7"/>
          <p:cNvSpPr/>
          <p:nvPr/>
        </p:nvSpPr>
        <p:spPr>
          <a:xfrm>
            <a:off x="7653478" y="5332677"/>
            <a:ext cx="386607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lt-L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5873496" y="5480595"/>
            <a:ext cx="6096000" cy="1477328"/>
          </a:xfrm>
          <a:prstGeom prst="rect">
            <a:avLst/>
          </a:prstGeom>
          <a:gradFill flip="none" rotWithShape="1">
            <a:gsLst>
              <a:gs pos="7000">
                <a:srgbClr val="FFFF00"/>
              </a:gs>
              <a:gs pos="18000">
                <a:srgbClr val="E6D78A"/>
              </a:gs>
              <a:gs pos="30000">
                <a:srgbClr val="C7AC4C"/>
              </a:gs>
              <a:gs pos="52000">
                <a:srgbClr val="E6D78A"/>
              </a:gs>
              <a:gs pos="77000">
                <a:srgbClr val="C7AC4C"/>
              </a:gs>
              <a:gs pos="94000">
                <a:srgbClr val="FFFA1A"/>
              </a:gs>
            </a:gsLst>
            <a:lin ang="16200000" scaled="0"/>
            <a:tileRect/>
          </a:gra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lt-LT" b="1" dirty="0">
                <a:solidFill>
                  <a:schemeClr val="tx1"/>
                </a:solidFill>
              </a:rPr>
              <a:t>53838,9 tūkst. eurų pajamų</a:t>
            </a:r>
          </a:p>
          <a:p>
            <a:r>
              <a:rPr lang="lt-LT" b="1" dirty="0">
                <a:solidFill>
                  <a:schemeClr val="tx1"/>
                </a:solidFill>
              </a:rPr>
              <a:t>53817,2 tūkst. eurų asignavimų išlaidoms</a:t>
            </a:r>
            <a:br>
              <a:rPr lang="lt-LT" sz="2000" b="1" dirty="0">
                <a:solidFill>
                  <a:schemeClr val="tx1"/>
                </a:solidFill>
              </a:rPr>
            </a:br>
            <a:r>
              <a:rPr lang="lt-LT" b="1" dirty="0">
                <a:solidFill>
                  <a:schemeClr val="tx1"/>
                </a:solidFill>
              </a:rPr>
              <a:t>59532,9 tūkst. eurų iš viso išlaidoms (pagal visus </a:t>
            </a:r>
            <a:r>
              <a:rPr lang="lt-LT" b="1">
                <a:solidFill>
                  <a:schemeClr val="tx1"/>
                </a:solidFill>
              </a:rPr>
              <a:t>finansavimo šaltinius)</a:t>
            </a:r>
            <a:br>
              <a:rPr lang="lt-LT" sz="2000" b="1" dirty="0">
                <a:solidFill>
                  <a:schemeClr val="tx1"/>
                </a:solidFill>
              </a:rPr>
            </a:br>
            <a:endParaRPr lang="lt-LT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397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2222524"/>
              </p:ext>
            </p:extLst>
          </p:nvPr>
        </p:nvGraphicFramePr>
        <p:xfrm>
          <a:off x="619945" y="406146"/>
          <a:ext cx="10810875" cy="6305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2936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7000">
              <a:srgbClr val="FFFF00"/>
            </a:gs>
            <a:gs pos="29000">
              <a:srgbClr val="BD922A"/>
            </a:gs>
            <a:gs pos="35000">
              <a:srgbClr val="BD922A"/>
            </a:gs>
            <a:gs pos="62000">
              <a:srgbClr val="FBE4AE"/>
            </a:gs>
            <a:gs pos="78000">
              <a:srgbClr val="BD922A"/>
            </a:gs>
            <a:gs pos="89000">
              <a:srgbClr val="835E17"/>
            </a:gs>
            <a:gs pos="95000">
              <a:srgbClr val="A28949"/>
            </a:gs>
            <a:gs pos="100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4071" y="3277490"/>
            <a:ext cx="949362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8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Ačiū už dėmesį</a:t>
            </a:r>
            <a:r>
              <a:rPr lang="en-US" sz="8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endParaRPr lang="lt-LT" sz="88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t-LT" sz="5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86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5187174"/>
              </p:ext>
            </p:extLst>
          </p:nvPr>
        </p:nvGraphicFramePr>
        <p:xfrm>
          <a:off x="854078" y="312991"/>
          <a:ext cx="10044114" cy="6067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407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5000">
              <a:srgbClr val="FFFF00"/>
            </a:gs>
            <a:gs pos="19000">
              <a:srgbClr val="BD922A"/>
            </a:gs>
            <a:gs pos="13000">
              <a:srgbClr val="BD922A"/>
            </a:gs>
            <a:gs pos="71000">
              <a:srgbClr val="FBE4AE"/>
            </a:gs>
            <a:gs pos="85000">
              <a:srgbClr val="BD922A"/>
            </a:gs>
            <a:gs pos="99000">
              <a:srgbClr val="835E17"/>
            </a:gs>
            <a:gs pos="95000">
              <a:srgbClr val="A28949"/>
            </a:gs>
            <a:gs pos="32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2488673"/>
              </p:ext>
            </p:extLst>
          </p:nvPr>
        </p:nvGraphicFramePr>
        <p:xfrm>
          <a:off x="694471" y="485776"/>
          <a:ext cx="9716353" cy="5810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9506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6000">
              <a:srgbClr val="D9BA6E"/>
            </a:gs>
            <a:gs pos="48000">
              <a:schemeClr val="accent4">
                <a:lumMod val="20000"/>
                <a:lumOff val="80000"/>
              </a:schemeClr>
            </a:gs>
            <a:gs pos="3000">
              <a:srgbClr val="FFFF00"/>
            </a:gs>
            <a:gs pos="8000">
              <a:srgbClr val="BD922A"/>
            </a:gs>
            <a:gs pos="12000">
              <a:srgbClr val="BD922A"/>
            </a:gs>
            <a:gs pos="80000">
              <a:srgbClr val="FBE4AE"/>
            </a:gs>
            <a:gs pos="89000">
              <a:srgbClr val="BD922A"/>
            </a:gs>
            <a:gs pos="95000">
              <a:srgbClr val="835E17"/>
            </a:gs>
            <a:gs pos="100000">
              <a:srgbClr val="A28949"/>
            </a:gs>
            <a:gs pos="25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7544836"/>
              </p:ext>
            </p:extLst>
          </p:nvPr>
        </p:nvGraphicFramePr>
        <p:xfrm>
          <a:off x="504920" y="239363"/>
          <a:ext cx="11291888" cy="6434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8751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4738764"/>
              </p:ext>
            </p:extLst>
          </p:nvPr>
        </p:nvGraphicFramePr>
        <p:xfrm>
          <a:off x="550069" y="426243"/>
          <a:ext cx="10982024" cy="6005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2451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5000">
              <a:srgbClr val="FFFF00"/>
            </a:gs>
            <a:gs pos="24000">
              <a:srgbClr val="BD922A"/>
            </a:gs>
            <a:gs pos="41000">
              <a:srgbClr val="BD922A"/>
            </a:gs>
            <a:gs pos="68000">
              <a:srgbClr val="FBE4AE"/>
            </a:gs>
            <a:gs pos="85000">
              <a:srgbClr val="BD922A"/>
            </a:gs>
            <a:gs pos="84000">
              <a:srgbClr val="835E17"/>
            </a:gs>
            <a:gs pos="95000">
              <a:srgbClr val="A28949"/>
            </a:gs>
            <a:gs pos="100000">
              <a:srgbClr val="FAE3B7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216751"/>
              </p:ext>
            </p:extLst>
          </p:nvPr>
        </p:nvGraphicFramePr>
        <p:xfrm>
          <a:off x="588475" y="72428"/>
          <a:ext cx="11171976" cy="6509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7949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83507"/>
              </p:ext>
            </p:extLst>
          </p:nvPr>
        </p:nvGraphicFramePr>
        <p:xfrm>
          <a:off x="683418" y="421481"/>
          <a:ext cx="10825164" cy="6015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3255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66665"/>
              </p:ext>
            </p:extLst>
          </p:nvPr>
        </p:nvGraphicFramePr>
        <p:xfrm>
          <a:off x="576262" y="247650"/>
          <a:ext cx="11039475" cy="636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914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50460"/>
          </a:xfrm>
        </p:spPr>
        <p:txBody>
          <a:bodyPr>
            <a:noAutofit/>
          </a:bodyPr>
          <a:lstStyle/>
          <a:p>
            <a:pPr algn="ctr"/>
            <a:r>
              <a:rPr lang="lt-L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UKMERGĖS RAJONO SAVIVALDYBĖS 2022 M. (PLANO)/2021 M.(ĮVYKDYMO) BIUDŽETO IŠLAIDŲ PALYGINIMAS PAGAL PROGRAMAS (tūkst. </a:t>
            </a:r>
            <a:r>
              <a:rPr lang="lt-LT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eurų</a:t>
            </a:r>
            <a:r>
              <a:rPr lang="lt-LT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</p:txBody>
      </p:sp>
      <p:graphicFrame>
        <p:nvGraphicFramePr>
          <p:cNvPr id="13" name="Turinio vietos rezervavimo ženklas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488854"/>
              </p:ext>
            </p:extLst>
          </p:nvPr>
        </p:nvGraphicFramePr>
        <p:xfrm>
          <a:off x="300387" y="1301041"/>
          <a:ext cx="11382233" cy="5186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215191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TM02900722[[fn=Valdybos posėdis]]</Template>
  <TotalTime>1543</TotalTime>
  <Words>247</Words>
  <Application>Microsoft Office PowerPoint</Application>
  <PresentationFormat>Plačiaekranė</PresentationFormat>
  <Paragraphs>42</Paragraphs>
  <Slides>11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3</vt:i4>
      </vt:variant>
      <vt:variant>
        <vt:lpstr>Skaidrių pavadinimai</vt:lpstr>
      </vt:variant>
      <vt:variant>
        <vt:i4>11</vt:i4>
      </vt:variant>
    </vt:vector>
  </HeadingPairs>
  <TitlesOfParts>
    <vt:vector size="18" baseType="lpstr">
      <vt:lpstr>Calibri</vt:lpstr>
      <vt:lpstr>Calibri Light</vt:lpstr>
      <vt:lpstr>Times New Roman</vt:lpstr>
      <vt:lpstr>Wingdings 2</vt:lpstr>
      <vt:lpstr>HDOfficeLightV0</vt:lpstr>
      <vt:lpstr>1_HDOfficeLightV0</vt:lpstr>
      <vt:lpstr>2_HDOfficeLightV0</vt:lpstr>
      <vt:lpstr> UKMERGĖS RAJONO SAVIVALDYBĖS  2022 M.  BIUDŽETAS 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UKMERGĖS RAJONO SAVIVALDYBĖS 2022 M. (PLANO)/2021 M.(ĮVYKDYMO) BIUDŽETO IŠLAIDŲ PALYGINIMAS PAGAL PROGRAMAS (tūkst. eurų )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UKMERGĖS RAJONO SAVIVALDYBĖS 2017 M. BIUDŽETAS</dc:title>
  <dc:creator>Dalia Kaušinytė</dc:creator>
  <cp:lastModifiedBy>Vida Butkevičienė</cp:lastModifiedBy>
  <cp:revision>224</cp:revision>
  <cp:lastPrinted>2022-01-26T07:25:40Z</cp:lastPrinted>
  <dcterms:created xsi:type="dcterms:W3CDTF">2017-01-25T06:56:29Z</dcterms:created>
  <dcterms:modified xsi:type="dcterms:W3CDTF">2022-01-27T11:38:03Z</dcterms:modified>
</cp:coreProperties>
</file>