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6" r:id="rId5"/>
    <p:sldId id="257" r:id="rId6"/>
    <p:sldId id="340" r:id="rId7"/>
    <p:sldId id="359" r:id="rId8"/>
    <p:sldId id="438" r:id="rId9"/>
    <p:sldId id="391" r:id="rId10"/>
    <p:sldId id="393" r:id="rId11"/>
    <p:sldId id="392" r:id="rId12"/>
    <p:sldId id="262" r:id="rId13"/>
    <p:sldId id="264" r:id="rId14"/>
    <p:sldId id="272" r:id="rId15"/>
    <p:sldId id="347" r:id="rId16"/>
    <p:sldId id="273" r:id="rId17"/>
    <p:sldId id="348" r:id="rId18"/>
    <p:sldId id="350" r:id="rId19"/>
    <p:sldId id="351" r:id="rId20"/>
    <p:sldId id="445" r:id="rId21"/>
    <p:sldId id="441" r:id="rId22"/>
    <p:sldId id="328" r:id="rId23"/>
    <p:sldId id="282" r:id="rId24"/>
    <p:sldId id="280" r:id="rId25"/>
    <p:sldId id="440" r:id="rId26"/>
    <p:sldId id="345" r:id="rId27"/>
    <p:sldId id="274" r:id="rId28"/>
    <p:sldId id="275" r:id="rId29"/>
    <p:sldId id="349" r:id="rId30"/>
    <p:sldId id="354" r:id="rId31"/>
    <p:sldId id="355" r:id="rId32"/>
    <p:sldId id="283" r:id="rId33"/>
    <p:sldId id="284" r:id="rId34"/>
    <p:sldId id="357" r:id="rId35"/>
    <p:sldId id="358" r:id="rId36"/>
    <p:sldId id="444" r:id="rId37"/>
    <p:sldId id="278" r:id="rId38"/>
    <p:sldId id="332" r:id="rId39"/>
    <p:sldId id="333" r:id="rId40"/>
    <p:sldId id="265" r:id="rId41"/>
    <p:sldId id="330" r:id="rId42"/>
    <p:sldId id="353" r:id="rId43"/>
    <p:sldId id="352" r:id="rId44"/>
    <p:sldId id="342" r:id="rId45"/>
    <p:sldId id="334" r:id="rId46"/>
    <p:sldId id="344" r:id="rId47"/>
    <p:sldId id="286" r:id="rId48"/>
    <p:sldId id="32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relijus Česūnas" initials="AČ" lastIdx="1" clrIdx="0">
    <p:extLst>
      <p:ext uri="{19B8F6BF-5375-455C-9EA6-DF929625EA0E}">
        <p15:presenceInfo xmlns:p15="http://schemas.microsoft.com/office/powerpoint/2012/main" userId="ff86bbbe13cc63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027027812055122E-2"/>
          <c:y val="4.4497012888698159E-2"/>
          <c:w val="0.93842645381984069"/>
          <c:h val="0.7920454826007004"/>
        </c:manualLayout>
      </c:layout>
      <c:barChart>
        <c:barDir val="col"/>
        <c:grouping val="clustered"/>
        <c:varyColors val="0"/>
        <c:ser>
          <c:idx val="0"/>
          <c:order val="2"/>
          <c:tx>
            <c:strRef>
              <c:f>Sheet1!$A$4</c:f>
              <c:strCache>
                <c:ptCount val="1"/>
                <c:pt idx="0">
                  <c:v>Bendras skaičius</c:v>
                </c:pt>
              </c:strCache>
            </c:strRef>
          </c:tx>
          <c:spPr>
            <a:blipFill>
              <a:blip xmlns:r="http://schemas.openxmlformats.org/officeDocument/2006/relationships" r:embed="rId3"/>
              <a:tile tx="0" ty="0" sx="100000" sy="100000" flip="none" algn="tl"/>
            </a:blip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088625475146888E-3"/>
                  <c:y val="-8.07476502344273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30-4D29-BA8D-6196994A3321}"/>
                </c:ext>
              </c:extLst>
            </c:dLbl>
            <c:dLbl>
              <c:idx val="1"/>
              <c:layout>
                <c:manualLayout>
                  <c:x val="7.1941480675508194E-4"/>
                  <c:y val="-7.94935232795176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30-4D29-BA8D-6196994A3321}"/>
                </c:ext>
              </c:extLst>
            </c:dLbl>
            <c:dLbl>
              <c:idx val="2"/>
              <c:layout>
                <c:manualLayout>
                  <c:x val="5.0716012264687823E-3"/>
                  <c:y val="-4.54345643972009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30-4D29-BA8D-6196994A3321}"/>
                </c:ext>
              </c:extLst>
            </c:dLbl>
            <c:dLbl>
              <c:idx val="3"/>
              <c:layout>
                <c:manualLayout>
                  <c:x val="3.4248990125610003E-3"/>
                  <c:y val="-2.613282807104746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30-4D29-BA8D-6196994A3321}"/>
                </c:ext>
              </c:extLst>
            </c:dLbl>
            <c:dLbl>
              <c:idx val="4"/>
              <c:layout>
                <c:manualLayout>
                  <c:x val="5.7942180795792523E-3"/>
                  <c:y val="-1.17310721532416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30-4D29-BA8D-6196994A3321}"/>
                </c:ext>
              </c:extLst>
            </c:dLbl>
            <c:dLbl>
              <c:idx val="5"/>
              <c:layout>
                <c:manualLayout>
                  <c:x val="2.7250167327115268E-2"/>
                  <c:y val="1.15341017073167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30-4D29-BA8D-6196994A3321}"/>
                </c:ext>
              </c:extLst>
            </c:dLbl>
            <c:dLbl>
              <c:idx val="6"/>
              <c:layout>
                <c:manualLayout>
                  <c:x val="8.7972076137214968E-3"/>
                  <c:y val="-4.79386768128733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30-4D29-BA8D-6196994A3321}"/>
                </c:ext>
              </c:extLst>
            </c:dLbl>
            <c:dLbl>
              <c:idx val="7"/>
              <c:layout>
                <c:manualLayout>
                  <c:x val="1.0868892323058987E-2"/>
                  <c:y val="-1.51317741383927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30-4D29-BA8D-6196994A3321}"/>
                </c:ext>
              </c:extLst>
            </c:dLbl>
            <c:dLbl>
              <c:idx val="8"/>
              <c:layout>
                <c:manualLayout>
                  <c:x val="1.066007532202011E-2"/>
                  <c:y val="4.22148744771888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30-4D29-BA8D-6196994A3321}"/>
                </c:ext>
              </c:extLst>
            </c:dLbl>
            <c:dLbl>
              <c:idx val="9"/>
              <c:layout>
                <c:manualLayout>
                  <c:x val="1.1591509176169506E-2"/>
                  <c:y val="5.651803179200790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30-4D29-BA8D-6196994A3321}"/>
                </c:ext>
              </c:extLst>
            </c:dLbl>
            <c:dLbl>
              <c:idx val="10"/>
              <c:layout>
                <c:manualLayout>
                  <c:x val="-0.34808475222608715"/>
                  <c:y val="-0.25340528365501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30-4D29-BA8D-6196994A332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Sheet1!$H$4:$Q$4</c:f>
              <c:numCache>
                <c:formatCode>General</c:formatCode>
                <c:ptCount val="10"/>
                <c:pt idx="0">
                  <c:v>260</c:v>
                </c:pt>
                <c:pt idx="1">
                  <c:v>261</c:v>
                </c:pt>
                <c:pt idx="2">
                  <c:v>332</c:v>
                </c:pt>
                <c:pt idx="3">
                  <c:v>294</c:v>
                </c:pt>
                <c:pt idx="4">
                  <c:v>264</c:v>
                </c:pt>
                <c:pt idx="5">
                  <c:v>288</c:v>
                </c:pt>
                <c:pt idx="6">
                  <c:v>310</c:v>
                </c:pt>
                <c:pt idx="7">
                  <c:v>316</c:v>
                </c:pt>
                <c:pt idx="8">
                  <c:v>305</c:v>
                </c:pt>
                <c:pt idx="9">
                  <c:v>323</c:v>
                </c:pt>
              </c:numCache>
            </c:numRef>
          </c:val>
          <c:extLst>
            <c:ext xmlns:c16="http://schemas.microsoft.com/office/drawing/2014/chart" uri="{C3380CC4-5D6E-409C-BE32-E72D297353CC}">
              <c16:uniqueId val="{0000000B-AA30-4D29-BA8D-6196994A3321}"/>
            </c:ext>
          </c:extLst>
        </c:ser>
        <c:dLbls>
          <c:showLegendKey val="0"/>
          <c:showVal val="0"/>
          <c:showCatName val="0"/>
          <c:showSerName val="0"/>
          <c:showPercent val="0"/>
          <c:showBubbleSize val="0"/>
        </c:dLbls>
        <c:gapWidth val="150"/>
        <c:axId val="82171008"/>
        <c:axId val="82172544"/>
      </c:barChart>
      <c:lineChart>
        <c:grouping val="standard"/>
        <c:varyColors val="0"/>
        <c:ser>
          <c:idx val="1"/>
          <c:order val="0"/>
          <c:tx>
            <c:strRef>
              <c:f>Sheet1!$A$2</c:f>
              <c:strCache>
                <c:ptCount val="1"/>
                <c:pt idx="0">
                  <c:v>Gelbėjimo darbai</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dLbl>
              <c:idx val="0"/>
              <c:layout>
                <c:manualLayout>
                  <c:x val="8.9445951709650744E-4"/>
                  <c:y val="-8.871493099211795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30-4D29-BA8D-6196994A3321}"/>
                </c:ext>
              </c:extLst>
            </c:dLbl>
            <c:dLbl>
              <c:idx val="1"/>
              <c:layout>
                <c:manualLayout>
                  <c:x val="6.8564251605765666E-4"/>
                  <c:y val="-2.84050849560424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30-4D29-BA8D-6196994A3321}"/>
                </c:ext>
              </c:extLst>
            </c:dLbl>
            <c:dLbl>
              <c:idx val="2"/>
              <c:layout>
                <c:manualLayout>
                  <c:x val="2.7571981960505349E-3"/>
                  <c:y val="-1.1375605514883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A30-4D29-BA8D-6196994A3321}"/>
                </c:ext>
              </c:extLst>
            </c:dLbl>
            <c:dLbl>
              <c:idx val="3"/>
              <c:layout>
                <c:manualLayout>
                  <c:x val="2.5483811950117821E-3"/>
                  <c:y val="-1.1375605514883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A30-4D29-BA8D-6196994A3321}"/>
                </c:ext>
              </c:extLst>
            </c:dLbl>
            <c:dLbl>
              <c:idx val="4"/>
              <c:layout>
                <c:manualLayout>
                  <c:x val="2.3395641939729095E-3"/>
                  <c:y val="2.26833533674320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30-4D29-BA8D-6196994A3321}"/>
                </c:ext>
              </c:extLst>
            </c:dLbl>
            <c:dLbl>
              <c:idx val="5"/>
              <c:layout>
                <c:manualLayout>
                  <c:x val="5.5514997584985761E-3"/>
                  <c:y val="-3.341330978738685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A30-4D29-BA8D-6196994A3321}"/>
                </c:ext>
              </c:extLst>
            </c:dLbl>
            <c:dLbl>
              <c:idx val="6"/>
              <c:layout>
                <c:manualLayout>
                  <c:x val="5.3426827574597491E-3"/>
                  <c:y val="-1.3879717930556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A30-4D29-BA8D-6196994A3321}"/>
                </c:ext>
              </c:extLst>
            </c:dLbl>
            <c:dLbl>
              <c:idx val="7"/>
              <c:layout>
                <c:manualLayout>
                  <c:x val="5.1338657564208431E-3"/>
                  <c:y val="-1.513177413839276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A30-4D29-BA8D-6196994A3321}"/>
                </c:ext>
              </c:extLst>
            </c:dLbl>
            <c:dLbl>
              <c:idx val="8"/>
              <c:layout>
                <c:manualLayout>
                  <c:x val="1.1704018968244531E-2"/>
                  <c:y val="3.2158193942842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A30-4D29-BA8D-6196994A3321}"/>
                </c:ext>
              </c:extLst>
            </c:dLbl>
            <c:dLbl>
              <c:idx val="9"/>
              <c:layout>
                <c:manualLayout>
                  <c:x val="1.4915967800457739E-2"/>
                  <c:y val="5.339093789026525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A30-4D29-BA8D-6196994A3321}"/>
                </c:ext>
              </c:extLst>
            </c:dLbl>
            <c:dLbl>
              <c:idx val="10"/>
              <c:layout>
                <c:manualLayout>
                  <c:x val="-0.33440242712877527"/>
                  <c:y val="-0.354342673945287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A30-4D29-BA8D-6196994A332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Sheet1!$H$2:$Q$2</c:f>
              <c:numCache>
                <c:formatCode>General</c:formatCode>
                <c:ptCount val="10"/>
                <c:pt idx="0">
                  <c:v>62</c:v>
                </c:pt>
                <c:pt idx="1">
                  <c:v>87</c:v>
                </c:pt>
                <c:pt idx="2">
                  <c:v>79</c:v>
                </c:pt>
                <c:pt idx="3">
                  <c:v>60</c:v>
                </c:pt>
                <c:pt idx="4">
                  <c:v>100</c:v>
                </c:pt>
                <c:pt idx="5">
                  <c:v>114</c:v>
                </c:pt>
                <c:pt idx="6">
                  <c:v>112</c:v>
                </c:pt>
                <c:pt idx="7">
                  <c:v>136</c:v>
                </c:pt>
                <c:pt idx="8">
                  <c:v>153</c:v>
                </c:pt>
                <c:pt idx="9">
                  <c:v>159</c:v>
                </c:pt>
              </c:numCache>
            </c:numRef>
          </c:val>
          <c:smooth val="0"/>
          <c:extLst>
            <c:ext xmlns:c16="http://schemas.microsoft.com/office/drawing/2014/chart" uri="{C3380CC4-5D6E-409C-BE32-E72D297353CC}">
              <c16:uniqueId val="{00000017-AA30-4D29-BA8D-6196994A3321}"/>
            </c:ext>
          </c:extLst>
        </c:ser>
        <c:ser>
          <c:idx val="2"/>
          <c:order val="1"/>
          <c:tx>
            <c:strRef>
              <c:f>Sheet1!$A$3</c:f>
              <c:strCache>
                <c:ptCount val="1"/>
                <c:pt idx="0">
                  <c:v>Gaisrai</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dLbl>
              <c:idx val="0"/>
              <c:layout>
                <c:manualLayout>
                  <c:x val="3.4122023485114275E-4"/>
                  <c:y val="4.4018177184379595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A30-4D29-BA8D-6196994A3321}"/>
                </c:ext>
              </c:extLst>
            </c:dLbl>
            <c:dLbl>
              <c:idx val="1"/>
              <c:layout>
                <c:manualLayout>
                  <c:x val="1.3240323381227882E-4"/>
                  <c:y val="-1.1375605514883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A30-4D29-BA8D-6196994A3321}"/>
                </c:ext>
              </c:extLst>
            </c:dLbl>
            <c:dLbl>
              <c:idx val="2"/>
              <c:layout>
                <c:manualLayout>
                  <c:x val="1.0638370879615961E-3"/>
                  <c:y val="-1.262973246979437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A30-4D29-BA8D-6196994A3321}"/>
                </c:ext>
              </c:extLst>
            </c:dLbl>
            <c:dLbl>
              <c:idx val="3"/>
              <c:layout>
                <c:manualLayout>
                  <c:x val="5.4160235076752914E-3"/>
                  <c:y val="-2.46489163325341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A30-4D29-BA8D-6196994A3321}"/>
                </c:ext>
              </c:extLst>
            </c:dLbl>
            <c:dLbl>
              <c:idx val="4"/>
              <c:layout>
                <c:manualLayout>
                  <c:x val="4.0668266221037834E-3"/>
                  <c:y val="9.410042549782878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A30-4D29-BA8D-6196994A3321}"/>
                </c:ext>
              </c:extLst>
            </c:dLbl>
            <c:dLbl>
              <c:idx val="5"/>
              <c:layout>
                <c:manualLayout>
                  <c:x val="2.7177587658768856E-3"/>
                  <c:y val="-1.040374107147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A30-4D29-BA8D-6196994A3321}"/>
                </c:ext>
              </c:extLst>
            </c:dLbl>
            <c:dLbl>
              <c:idx val="6"/>
              <c:layout>
                <c:manualLayout>
                  <c:x val="5.9296943304024859E-3"/>
                  <c:y val="-8.575587506577329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A30-4D29-BA8D-6196994A3321}"/>
                </c:ext>
              </c:extLst>
            </c:dLbl>
            <c:dLbl>
              <c:idx val="7"/>
              <c:layout>
                <c:manualLayout>
                  <c:x val="5.7208773293636805E-3"/>
                  <c:y val="3.14976151060132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A30-4D29-BA8D-6196994A3321}"/>
                </c:ext>
              </c:extLst>
            </c:dLbl>
            <c:dLbl>
              <c:idx val="8"/>
              <c:layout>
                <c:manualLayout>
                  <c:x val="4.0123679453102122E-3"/>
                  <c:y val="-3.0071314570063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A30-4D29-BA8D-6196994A3321}"/>
                </c:ext>
              </c:extLst>
            </c:dLbl>
            <c:dLbl>
              <c:idx val="9"/>
              <c:layout>
                <c:manualLayout>
                  <c:x val="1.4003379022596157E-2"/>
                  <c:y val="-2.40546600382851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A30-4D29-BA8D-6196994A3321}"/>
                </c:ext>
              </c:extLst>
            </c:dLbl>
            <c:dLbl>
              <c:idx val="10"/>
              <c:layout>
                <c:manualLayout>
                  <c:x val="-0.34238377601794795"/>
                  <c:y val="-0.2040451374027286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A30-4D29-BA8D-6196994A332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Sheet1!$H$3:$Q$3</c:f>
              <c:numCache>
                <c:formatCode>General</c:formatCode>
                <c:ptCount val="10"/>
                <c:pt idx="0">
                  <c:v>198</c:v>
                </c:pt>
                <c:pt idx="1">
                  <c:v>174</c:v>
                </c:pt>
                <c:pt idx="2">
                  <c:v>253</c:v>
                </c:pt>
                <c:pt idx="3">
                  <c:v>234</c:v>
                </c:pt>
                <c:pt idx="4">
                  <c:v>164</c:v>
                </c:pt>
                <c:pt idx="5">
                  <c:v>168</c:v>
                </c:pt>
                <c:pt idx="6">
                  <c:v>198</c:v>
                </c:pt>
                <c:pt idx="7">
                  <c:v>180</c:v>
                </c:pt>
                <c:pt idx="8">
                  <c:v>152</c:v>
                </c:pt>
                <c:pt idx="9">
                  <c:v>164</c:v>
                </c:pt>
              </c:numCache>
            </c:numRef>
          </c:val>
          <c:smooth val="0"/>
          <c:extLst>
            <c:ext xmlns:c16="http://schemas.microsoft.com/office/drawing/2014/chart" uri="{C3380CC4-5D6E-409C-BE32-E72D297353CC}">
              <c16:uniqueId val="{00000023-AA30-4D29-BA8D-6196994A3321}"/>
            </c:ext>
          </c:extLst>
        </c:ser>
        <c:dLbls>
          <c:showLegendKey val="0"/>
          <c:showVal val="0"/>
          <c:showCatName val="0"/>
          <c:showSerName val="0"/>
          <c:showPercent val="0"/>
          <c:showBubbleSize val="0"/>
        </c:dLbls>
        <c:marker val="1"/>
        <c:smooth val="0"/>
        <c:axId val="82171008"/>
        <c:axId val="82172544"/>
      </c:lineChart>
      <c:catAx>
        <c:axId val="82171008"/>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2172544"/>
        <c:crosses val="autoZero"/>
        <c:auto val="1"/>
        <c:lblAlgn val="ctr"/>
        <c:lblOffset val="100"/>
        <c:noMultiLvlLbl val="0"/>
      </c:catAx>
      <c:valAx>
        <c:axId val="82172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217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2085E-2"/>
          <c:y val="5.3537284894837618E-2"/>
          <c:w val="0.92452830188679247"/>
          <c:h val="0.77820267686424471"/>
        </c:manualLayout>
      </c:layout>
      <c:barChart>
        <c:barDir val="col"/>
        <c:grouping val="clustered"/>
        <c:varyColors val="0"/>
        <c:ser>
          <c:idx val="2"/>
          <c:order val="2"/>
          <c:tx>
            <c:strRef>
              <c:f>Sheet1!$A$4</c:f>
              <c:strCache>
                <c:ptCount val="1"/>
                <c:pt idx="0">
                  <c:v>Bendras skaičius</c:v>
                </c:pt>
              </c:strCache>
            </c:strRef>
          </c:tx>
          <c:spPr>
            <a:solidFill>
              <a:srgbClr val="92D050"/>
            </a:solidFill>
            <a:ln>
              <a:noFill/>
            </a:ln>
            <a:effectLst>
              <a:outerShdw blurRad="50800" dist="38100" dir="5400000" rotWithShape="0">
                <a:srgbClr val="000000">
                  <a:alpha val="60000"/>
                </a:srgbClr>
              </a:outerShdw>
            </a:effectLst>
          </c:spPr>
          <c:invertIfNegative val="0"/>
          <c:dLbls>
            <c:dLbl>
              <c:idx val="9"/>
              <c:layout>
                <c:manualLayout>
                  <c:x val="-7.6046263266216381E-4"/>
                  <c:y val="-3.8585099672743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6A-4A71-9CF1-EAF99906A1B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effectLst/>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Sheet1!$J$1:$S$1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Sheet1!$J$4:$S$4</c:f>
              <c:numCache>
                <c:formatCode>General</c:formatCode>
                <c:ptCount val="10"/>
                <c:pt idx="0">
                  <c:v>198</c:v>
                </c:pt>
                <c:pt idx="1">
                  <c:v>174</c:v>
                </c:pt>
                <c:pt idx="2">
                  <c:v>253</c:v>
                </c:pt>
                <c:pt idx="3">
                  <c:v>234</c:v>
                </c:pt>
                <c:pt idx="4">
                  <c:v>164</c:v>
                </c:pt>
                <c:pt idx="5">
                  <c:v>168</c:v>
                </c:pt>
                <c:pt idx="6">
                  <c:v>198</c:v>
                </c:pt>
                <c:pt idx="7">
                  <c:v>180</c:v>
                </c:pt>
                <c:pt idx="8">
                  <c:v>152</c:v>
                </c:pt>
                <c:pt idx="9">
                  <c:v>164</c:v>
                </c:pt>
              </c:numCache>
            </c:numRef>
          </c:val>
          <c:extLst>
            <c:ext xmlns:c16="http://schemas.microsoft.com/office/drawing/2014/chart" uri="{C3380CC4-5D6E-409C-BE32-E72D297353CC}">
              <c16:uniqueId val="{00000001-EA6A-4A71-9CF1-EAF99906A1B9}"/>
            </c:ext>
          </c:extLst>
        </c:ser>
        <c:dLbls>
          <c:showLegendKey val="0"/>
          <c:showVal val="0"/>
          <c:showCatName val="0"/>
          <c:showSerName val="0"/>
          <c:showPercent val="0"/>
          <c:showBubbleSize val="0"/>
        </c:dLbls>
        <c:gapWidth val="150"/>
        <c:axId val="86348544"/>
        <c:axId val="86350080"/>
      </c:barChart>
      <c:lineChart>
        <c:grouping val="standard"/>
        <c:varyColors val="0"/>
        <c:ser>
          <c:idx val="0"/>
          <c:order val="0"/>
          <c:tx>
            <c:strRef>
              <c:f>Sheet1!$A$2</c:f>
              <c:strCache>
                <c:ptCount val="1"/>
                <c:pt idx="0">
                  <c:v>Kaimo vietovėse</c:v>
                </c:pt>
              </c:strCache>
            </c:strRef>
          </c:tx>
          <c:spPr>
            <a:ln w="34925" cap="rnd">
              <a:solidFill>
                <a:srgbClr val="FFFF00"/>
              </a:solidFill>
              <a:round/>
            </a:ln>
            <a:effectLst>
              <a:outerShdw blurRad="50800" dist="38100" dir="5400000" rotWithShape="0">
                <a:srgbClr val="000000">
                  <a:alpha val="60000"/>
                </a:srgbClr>
              </a:outerShdw>
            </a:effectLst>
          </c:spPr>
          <c:marker>
            <c:symbol val="none"/>
          </c:marker>
          <c:dLbls>
            <c:dLbl>
              <c:idx val="4"/>
              <c:layout>
                <c:manualLayout>
                  <c:x val="-4.2572746274435252E-3"/>
                  <c:y val="-4.8799601296466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6A-4A71-9CF1-EAF99906A1B9}"/>
                </c:ext>
              </c:extLst>
            </c:dLbl>
            <c:dLbl>
              <c:idx val="8"/>
              <c:layout>
                <c:manualLayout>
                  <c:x val="-1.483127373546156E-2"/>
                  <c:y val="-1.3556294821388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6A-4A71-9CF1-EAF99906A1B9}"/>
                </c:ext>
              </c:extLst>
            </c:dLbl>
            <c:dLbl>
              <c:idx val="9"/>
              <c:layout>
                <c:manualLayout>
                  <c:x val="-1.2944508200190804E-2"/>
                  <c:y val="-2.972515225181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A-4A71-9CF1-EAF99906A1B9}"/>
                </c:ext>
              </c:extLst>
            </c:dLbl>
            <c:spPr>
              <a:noFill/>
              <a:ln>
                <a:noFill/>
              </a:ln>
              <a:effectLst/>
            </c:spPr>
            <c:txPr>
              <a:bodyPr rot="0" spcFirstLastPara="1" vertOverflow="ellipsis" vert="horz" wrap="square" lIns="38100" tIns="19050" rIns="38100" bIns="19050" anchor="t" anchorCtr="0">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Sheet1!$J$1:$S$1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Sheet1!$J$2:$S$2</c:f>
              <c:numCache>
                <c:formatCode>General</c:formatCode>
                <c:ptCount val="10"/>
                <c:pt idx="0">
                  <c:v>90</c:v>
                </c:pt>
                <c:pt idx="1">
                  <c:v>92</c:v>
                </c:pt>
                <c:pt idx="2">
                  <c:v>130</c:v>
                </c:pt>
                <c:pt idx="3">
                  <c:v>135</c:v>
                </c:pt>
                <c:pt idx="4">
                  <c:v>86</c:v>
                </c:pt>
                <c:pt idx="5">
                  <c:v>111</c:v>
                </c:pt>
                <c:pt idx="6">
                  <c:v>113</c:v>
                </c:pt>
                <c:pt idx="7">
                  <c:v>106</c:v>
                </c:pt>
                <c:pt idx="8">
                  <c:v>95</c:v>
                </c:pt>
                <c:pt idx="9">
                  <c:v>108</c:v>
                </c:pt>
              </c:numCache>
            </c:numRef>
          </c:val>
          <c:smooth val="0"/>
          <c:extLst>
            <c:ext xmlns:c16="http://schemas.microsoft.com/office/drawing/2014/chart" uri="{C3380CC4-5D6E-409C-BE32-E72D297353CC}">
              <c16:uniqueId val="{00000005-EA6A-4A71-9CF1-EAF99906A1B9}"/>
            </c:ext>
          </c:extLst>
        </c:ser>
        <c:ser>
          <c:idx val="1"/>
          <c:order val="1"/>
          <c:tx>
            <c:strRef>
              <c:f>Sheet1!$A$3</c:f>
              <c:strCache>
                <c:ptCount val="1"/>
                <c:pt idx="0">
                  <c:v>Ukmergės mieste</c:v>
                </c:pt>
              </c:strCache>
            </c:strRef>
          </c:tx>
          <c:spPr>
            <a:ln w="34925" cap="rnd">
              <a:solidFill>
                <a:schemeClr val="accent2"/>
              </a:solidFill>
              <a:round/>
            </a:ln>
            <a:effectLst>
              <a:outerShdw blurRad="50800" dist="38100" dir="5400000" rotWithShape="0">
                <a:srgbClr val="000000">
                  <a:alpha val="60000"/>
                </a:srgbClr>
              </a:outerShdw>
            </a:effectLst>
          </c:spPr>
          <c:marker>
            <c:symbol val="none"/>
          </c:marker>
          <c:dPt>
            <c:idx val="8"/>
            <c:marker>
              <c:symbol val="none"/>
            </c:marker>
            <c:bubble3D val="0"/>
            <c:extLst>
              <c:ext xmlns:c16="http://schemas.microsoft.com/office/drawing/2014/chart" uri="{C3380CC4-5D6E-409C-BE32-E72D297353CC}">
                <c16:uniqueId val="{00000007-EA6A-4A71-9CF1-EAF99906A1B9}"/>
              </c:ext>
            </c:extLst>
          </c:dPt>
          <c:dLbls>
            <c:dLbl>
              <c:idx val="0"/>
              <c:layout>
                <c:manualLayout>
                  <c:x val="-5.2403739256920287E-3"/>
                  <c:y val="-6.75960819741191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6A-4A71-9CF1-EAF99906A1B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Sheet1!$J$1:$S$1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Sheet1!$J$3:$S$3</c:f>
              <c:numCache>
                <c:formatCode>General</c:formatCode>
                <c:ptCount val="10"/>
                <c:pt idx="0">
                  <c:v>108</c:v>
                </c:pt>
                <c:pt idx="1">
                  <c:v>82</c:v>
                </c:pt>
                <c:pt idx="2">
                  <c:v>123</c:v>
                </c:pt>
                <c:pt idx="3">
                  <c:v>99</c:v>
                </c:pt>
                <c:pt idx="4">
                  <c:v>78</c:v>
                </c:pt>
                <c:pt idx="5">
                  <c:v>57</c:v>
                </c:pt>
                <c:pt idx="6">
                  <c:v>85</c:v>
                </c:pt>
                <c:pt idx="7">
                  <c:v>74</c:v>
                </c:pt>
                <c:pt idx="8">
                  <c:v>57</c:v>
                </c:pt>
                <c:pt idx="9">
                  <c:v>56</c:v>
                </c:pt>
              </c:numCache>
            </c:numRef>
          </c:val>
          <c:smooth val="0"/>
          <c:extLst>
            <c:ext xmlns:c16="http://schemas.microsoft.com/office/drawing/2014/chart" uri="{C3380CC4-5D6E-409C-BE32-E72D297353CC}">
              <c16:uniqueId val="{00000011-EA6A-4A71-9CF1-EAF99906A1B9}"/>
            </c:ext>
          </c:extLst>
        </c:ser>
        <c:dLbls>
          <c:showLegendKey val="0"/>
          <c:showVal val="0"/>
          <c:showCatName val="0"/>
          <c:showSerName val="0"/>
          <c:showPercent val="0"/>
          <c:showBubbleSize val="0"/>
        </c:dLbls>
        <c:marker val="1"/>
        <c:smooth val="0"/>
        <c:axId val="86348544"/>
        <c:axId val="86350080"/>
      </c:lineChart>
      <c:catAx>
        <c:axId val="86348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6350080"/>
        <c:crosses val="autoZero"/>
        <c:auto val="1"/>
        <c:lblAlgn val="ctr"/>
        <c:lblOffset val="100"/>
        <c:noMultiLvlLbl val="0"/>
      </c:catAx>
      <c:valAx>
        <c:axId val="8635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634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972222222222224E-2"/>
          <c:y val="0.18055555555555555"/>
          <c:w val="0.7986111111111116"/>
          <c:h val="0.72222222222222221"/>
        </c:manualLayout>
      </c:layout>
      <c:pie3DChart>
        <c:varyColors val="1"/>
        <c:ser>
          <c:idx val="1"/>
          <c:order val="0"/>
          <c:tx>
            <c:strRef>
              <c:f>Sheet1!$A$2</c:f>
              <c:strCache>
                <c:ptCount val="1"/>
                <c:pt idx="0">
                  <c:v>2011</c:v>
                </c:pt>
              </c:strCache>
            </c:strRef>
          </c:tx>
          <c:explosion val="25"/>
          <c:dPt>
            <c:idx val="0"/>
            <c:bubble3D val="0"/>
            <c:explosion val="1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a:sp3d/>
            </c:spPr>
            <c:extLst>
              <c:ext xmlns:c16="http://schemas.microsoft.com/office/drawing/2014/chart" uri="{C3380CC4-5D6E-409C-BE32-E72D297353CC}">
                <c16:uniqueId val="{00000000-8727-48B9-80B3-8EA42D8A0B36}"/>
              </c:ext>
            </c:extLst>
          </c:dPt>
          <c:dPt>
            <c:idx val="1"/>
            <c:bubble3D val="0"/>
            <c:explosion val="3"/>
            <c:spPr>
              <a:solidFill>
                <a:srgbClr val="FFFF00"/>
              </a:solidFill>
              <a:ln>
                <a:noFill/>
              </a:ln>
              <a:effectLst>
                <a:outerShdw blurRad="50800" dist="38100" dir="5400000" rotWithShape="0">
                  <a:srgbClr val="000000">
                    <a:alpha val="60000"/>
                  </a:srgbClr>
                </a:outerShdw>
              </a:effectLst>
              <a:sp3d/>
            </c:spPr>
            <c:extLst>
              <c:ext xmlns:c16="http://schemas.microsoft.com/office/drawing/2014/chart" uri="{C3380CC4-5D6E-409C-BE32-E72D297353CC}">
                <c16:uniqueId val="{00000001-8727-48B9-80B3-8EA42D8A0B36}"/>
              </c:ext>
            </c:extLst>
          </c:dPt>
          <c:dLbls>
            <c:dLbl>
              <c:idx val="0"/>
              <c:layout>
                <c:manualLayout>
                  <c:x val="1.3429571303587079E-2"/>
                  <c:y val="-0.13341152668416448"/>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r>
                      <a:rPr lang="en-US" dirty="0"/>
                      <a:t>38%</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727-48B9-80B3-8EA42D8A0B36}"/>
                </c:ext>
              </c:extLst>
            </c:dLbl>
            <c:dLbl>
              <c:idx val="1"/>
              <c:layout>
                <c:manualLayout>
                  <c:x val="-5.8353018372703409E-2"/>
                  <c:y val="0.10135444006999125"/>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r>
                      <a:rPr lang="en-US" dirty="0"/>
                      <a:t>62%</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727-48B9-80B3-8EA42D8A0B3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Mieste</c:v>
                </c:pt>
                <c:pt idx="1">
                  <c:v>Kaime</c:v>
                </c:pt>
              </c:strCache>
            </c:strRef>
          </c:cat>
          <c:val>
            <c:numRef>
              <c:f>Sheet1!$B$2:$C$2</c:f>
              <c:numCache>
                <c:formatCode>General</c:formatCode>
                <c:ptCount val="2"/>
                <c:pt idx="0">
                  <c:v>34</c:v>
                </c:pt>
                <c:pt idx="1">
                  <c:v>66</c:v>
                </c:pt>
              </c:numCache>
            </c:numRef>
          </c:val>
          <c:extLst>
            <c:ext xmlns:c16="http://schemas.microsoft.com/office/drawing/2014/chart" uri="{C3380CC4-5D6E-409C-BE32-E72D297353CC}">
              <c16:uniqueId val="{00000002-8727-48B9-80B3-8EA42D8A0B36}"/>
            </c:ext>
          </c:extLst>
        </c:ser>
        <c:dLbls>
          <c:showLegendKey val="0"/>
          <c:showVal val="0"/>
          <c:showCatName val="1"/>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zero"/>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74652040779911E-2"/>
          <c:y val="4.3518448930510982E-2"/>
          <c:w val="0.87166907108687663"/>
          <c:h val="0.70334214001117723"/>
        </c:manualLayout>
      </c:layout>
      <c:barChart>
        <c:barDir val="col"/>
        <c:grouping val="clustered"/>
        <c:varyColors val="0"/>
        <c:ser>
          <c:idx val="1"/>
          <c:order val="0"/>
          <c:tx>
            <c:strRef>
              <c:f>Sheet1!$A$5</c:f>
              <c:strCache>
                <c:ptCount val="1"/>
                <c:pt idx="0">
                  <c:v>2019</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c:spPr>
          <c:invertIfNegative val="0"/>
          <c:dPt>
            <c:idx val="0"/>
            <c:invertIfNegative val="0"/>
            <c:bubble3D val="0"/>
            <c:extLst>
              <c:ext xmlns:c16="http://schemas.microsoft.com/office/drawing/2014/chart" uri="{C3380CC4-5D6E-409C-BE32-E72D297353CC}">
                <c16:uniqueId val="{00000000-8C09-4CAD-A6B1-ED0D6CE06930}"/>
              </c:ext>
            </c:extLst>
          </c:dPt>
          <c:dLbls>
            <c:dLbl>
              <c:idx val="4"/>
              <c:layout>
                <c:manualLayout>
                  <c:x val="-1.0601291479378971E-2"/>
                  <c:y val="-7.7821011673151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44-4B85-B6D8-4E26C3830617}"/>
                </c:ext>
              </c:extLst>
            </c:dLbl>
            <c:dLbl>
              <c:idx val="6"/>
              <c:layout>
                <c:manualLayout>
                  <c:x val="-5.3006457396894647E-3"/>
                  <c:y val="-2.59403372243839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44-4B85-B6D8-4E26C3830617}"/>
                </c:ext>
              </c:extLst>
            </c:dLbl>
            <c:dLbl>
              <c:idx val="7"/>
              <c:layout>
                <c:manualLayout>
                  <c:x val="-1.1926452914301297E-2"/>
                  <c:y val="2.59403372243839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44-4B85-B6D8-4E26C3830617}"/>
                </c:ext>
              </c:extLst>
            </c:dLbl>
            <c:dLbl>
              <c:idx val="9"/>
              <c:layout>
                <c:manualLayout>
                  <c:x val="-7.9509686095341984E-3"/>
                  <c:y val="5.1880674448767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44-4B85-B6D8-4E26C3830617}"/>
                </c:ext>
              </c:extLst>
            </c:dLbl>
            <c:dLbl>
              <c:idx val="11"/>
              <c:layout>
                <c:manualLayout>
                  <c:x val="-7.9509686095341984E-3"/>
                  <c:y val="-4.7556735531903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44-4B85-B6D8-4E26C38306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Sheet1!$C$1:$N$1</c:f>
              <c:strCache>
                <c:ptCount val="12"/>
                <c:pt idx="0">
                  <c:v>Ukmergės m.</c:v>
                </c:pt>
                <c:pt idx="1">
                  <c:v>Pivonijos sen.</c:v>
                </c:pt>
                <c:pt idx="2">
                  <c:v>Lyduokių sen.</c:v>
                </c:pt>
                <c:pt idx="3">
                  <c:v>Veprių sen.</c:v>
                </c:pt>
                <c:pt idx="4">
                  <c:v>Deltuvos sen.</c:v>
                </c:pt>
                <c:pt idx="5">
                  <c:v>Šešuolių sen.</c:v>
                </c:pt>
                <c:pt idx="6">
                  <c:v>Taujėnų sen.</c:v>
                </c:pt>
                <c:pt idx="7">
                  <c:v>Želvos sen.</c:v>
                </c:pt>
                <c:pt idx="8">
                  <c:v>Žemaitkiemio sen.</c:v>
                </c:pt>
                <c:pt idx="9">
                  <c:v>Siesikų sen.</c:v>
                </c:pt>
                <c:pt idx="10">
                  <c:v>Pabaisko sen.</c:v>
                </c:pt>
                <c:pt idx="11">
                  <c:v>Vidiškių sen.</c:v>
                </c:pt>
              </c:strCache>
            </c:strRef>
          </c:cat>
          <c:val>
            <c:numRef>
              <c:f>Sheet1!$C$5:$N$5</c:f>
              <c:numCache>
                <c:formatCode>General</c:formatCode>
                <c:ptCount val="12"/>
                <c:pt idx="0">
                  <c:v>74</c:v>
                </c:pt>
                <c:pt idx="1">
                  <c:v>17</c:v>
                </c:pt>
                <c:pt idx="2">
                  <c:v>18</c:v>
                </c:pt>
                <c:pt idx="3">
                  <c:v>7</c:v>
                </c:pt>
                <c:pt idx="4">
                  <c:v>6</c:v>
                </c:pt>
                <c:pt idx="5">
                  <c:v>10</c:v>
                </c:pt>
                <c:pt idx="6">
                  <c:v>9</c:v>
                </c:pt>
                <c:pt idx="7">
                  <c:v>7</c:v>
                </c:pt>
                <c:pt idx="8">
                  <c:v>10</c:v>
                </c:pt>
                <c:pt idx="9">
                  <c:v>8</c:v>
                </c:pt>
                <c:pt idx="10">
                  <c:v>10</c:v>
                </c:pt>
                <c:pt idx="11">
                  <c:v>4</c:v>
                </c:pt>
              </c:numCache>
            </c:numRef>
          </c:val>
          <c:extLst>
            <c:ext xmlns:c16="http://schemas.microsoft.com/office/drawing/2014/chart" uri="{C3380CC4-5D6E-409C-BE32-E72D297353CC}">
              <c16:uniqueId val="{0000000C-8C09-4CAD-A6B1-ED0D6CE06930}"/>
            </c:ext>
          </c:extLst>
        </c:ser>
        <c:ser>
          <c:idx val="0"/>
          <c:order val="1"/>
          <c:tx>
            <c:strRef>
              <c:f>Sheet1!$A$6</c:f>
              <c:strCache>
                <c:ptCount val="1"/>
                <c:pt idx="0">
                  <c:v>2020</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Sheet1!$C$1:$N$1</c:f>
              <c:strCache>
                <c:ptCount val="12"/>
                <c:pt idx="0">
                  <c:v>Ukmergės m.</c:v>
                </c:pt>
                <c:pt idx="1">
                  <c:v>Pivonijos sen.</c:v>
                </c:pt>
                <c:pt idx="2">
                  <c:v>Lyduokių sen.</c:v>
                </c:pt>
                <c:pt idx="3">
                  <c:v>Veprių sen.</c:v>
                </c:pt>
                <c:pt idx="4">
                  <c:v>Deltuvos sen.</c:v>
                </c:pt>
                <c:pt idx="5">
                  <c:v>Šešuolių sen.</c:v>
                </c:pt>
                <c:pt idx="6">
                  <c:v>Taujėnų sen.</c:v>
                </c:pt>
                <c:pt idx="7">
                  <c:v>Želvos sen.</c:v>
                </c:pt>
                <c:pt idx="8">
                  <c:v>Žemaitkiemio sen.</c:v>
                </c:pt>
                <c:pt idx="9">
                  <c:v>Siesikų sen.</c:v>
                </c:pt>
                <c:pt idx="10">
                  <c:v>Pabaisko sen.</c:v>
                </c:pt>
                <c:pt idx="11">
                  <c:v>Vidiškių sen.</c:v>
                </c:pt>
              </c:strCache>
            </c:strRef>
          </c:cat>
          <c:val>
            <c:numRef>
              <c:f>Sheet1!$C$6:$N$6</c:f>
              <c:numCache>
                <c:formatCode>General</c:formatCode>
                <c:ptCount val="12"/>
                <c:pt idx="0">
                  <c:v>57</c:v>
                </c:pt>
                <c:pt idx="1">
                  <c:v>14</c:v>
                </c:pt>
                <c:pt idx="2">
                  <c:v>6</c:v>
                </c:pt>
                <c:pt idx="3">
                  <c:v>5</c:v>
                </c:pt>
                <c:pt idx="4">
                  <c:v>17</c:v>
                </c:pt>
                <c:pt idx="5">
                  <c:v>5</c:v>
                </c:pt>
                <c:pt idx="6">
                  <c:v>7</c:v>
                </c:pt>
                <c:pt idx="7">
                  <c:v>11</c:v>
                </c:pt>
                <c:pt idx="8">
                  <c:v>2</c:v>
                </c:pt>
                <c:pt idx="9">
                  <c:v>8</c:v>
                </c:pt>
                <c:pt idx="10">
                  <c:v>7</c:v>
                </c:pt>
                <c:pt idx="11">
                  <c:v>13</c:v>
                </c:pt>
              </c:numCache>
            </c:numRef>
          </c:val>
          <c:extLst>
            <c:ext xmlns:c16="http://schemas.microsoft.com/office/drawing/2014/chart" uri="{C3380CC4-5D6E-409C-BE32-E72D297353CC}">
              <c16:uniqueId val="{00000010-8C09-4CAD-A6B1-ED0D6CE06930}"/>
            </c:ext>
          </c:extLst>
        </c:ser>
        <c:ser>
          <c:idx val="2"/>
          <c:order val="2"/>
          <c:tx>
            <c:strRef>
              <c:f>Sheet1!$A$7</c:f>
              <c:strCache>
                <c:ptCount val="1"/>
                <c:pt idx="0">
                  <c:v>2021</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c:spPr>
          <c:invertIfNegative val="0"/>
          <c:dLbls>
            <c:dLbl>
              <c:idx val="4"/>
              <c:layout>
                <c:manualLayout>
                  <c:x val="6.625807174611832E-3"/>
                  <c:y val="4.7556735531903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44-4B85-B6D8-4E26C3830617}"/>
                </c:ext>
              </c:extLst>
            </c:dLbl>
            <c:dLbl>
              <c:idx val="6"/>
              <c:layout>
                <c:manualLayout>
                  <c:x val="5.3006457396894647E-3"/>
                  <c:y val="-1.0376134889753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44-4B85-B6D8-4E26C3830617}"/>
                </c:ext>
              </c:extLst>
            </c:dLbl>
            <c:dLbl>
              <c:idx val="9"/>
              <c:layout>
                <c:manualLayout>
                  <c:x val="9.2761300444564598E-3"/>
                  <c:y val="-2.59403372243839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44-4B85-B6D8-4E26C3830617}"/>
                </c:ext>
              </c:extLst>
            </c:dLbl>
            <c:dLbl>
              <c:idx val="11"/>
              <c:layout>
                <c:manualLayout>
                  <c:x val="6.6258071746118268E-3"/>
                  <c:y val="-3.958966445519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44-4B85-B6D8-4E26C38306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Sheet1!$C$1:$N$1</c:f>
              <c:strCache>
                <c:ptCount val="12"/>
                <c:pt idx="0">
                  <c:v>Ukmergės m.</c:v>
                </c:pt>
                <c:pt idx="1">
                  <c:v>Pivonijos sen.</c:v>
                </c:pt>
                <c:pt idx="2">
                  <c:v>Lyduokių sen.</c:v>
                </c:pt>
                <c:pt idx="3">
                  <c:v>Veprių sen.</c:v>
                </c:pt>
                <c:pt idx="4">
                  <c:v>Deltuvos sen.</c:v>
                </c:pt>
                <c:pt idx="5">
                  <c:v>Šešuolių sen.</c:v>
                </c:pt>
                <c:pt idx="6">
                  <c:v>Taujėnų sen.</c:v>
                </c:pt>
                <c:pt idx="7">
                  <c:v>Želvos sen.</c:v>
                </c:pt>
                <c:pt idx="8">
                  <c:v>Žemaitkiemio sen.</c:v>
                </c:pt>
                <c:pt idx="9">
                  <c:v>Siesikų sen.</c:v>
                </c:pt>
                <c:pt idx="10">
                  <c:v>Pabaisko sen.</c:v>
                </c:pt>
                <c:pt idx="11">
                  <c:v>Vidiškių sen.</c:v>
                </c:pt>
              </c:strCache>
            </c:strRef>
          </c:cat>
          <c:val>
            <c:numRef>
              <c:f>Sheet1!$C$7:$N$7</c:f>
              <c:numCache>
                <c:formatCode>General</c:formatCode>
                <c:ptCount val="12"/>
                <c:pt idx="0">
                  <c:v>56</c:v>
                </c:pt>
                <c:pt idx="1">
                  <c:v>12</c:v>
                </c:pt>
                <c:pt idx="2">
                  <c:v>10</c:v>
                </c:pt>
                <c:pt idx="3">
                  <c:v>4</c:v>
                </c:pt>
                <c:pt idx="4">
                  <c:v>20</c:v>
                </c:pt>
                <c:pt idx="5">
                  <c:v>8</c:v>
                </c:pt>
                <c:pt idx="6">
                  <c:v>13</c:v>
                </c:pt>
                <c:pt idx="7">
                  <c:v>6</c:v>
                </c:pt>
                <c:pt idx="8">
                  <c:v>2</c:v>
                </c:pt>
                <c:pt idx="9">
                  <c:v>3</c:v>
                </c:pt>
                <c:pt idx="10">
                  <c:v>11</c:v>
                </c:pt>
                <c:pt idx="11">
                  <c:v>19</c:v>
                </c:pt>
              </c:numCache>
            </c:numRef>
          </c:val>
          <c:extLst>
            <c:ext xmlns:c16="http://schemas.microsoft.com/office/drawing/2014/chart" uri="{C3380CC4-5D6E-409C-BE32-E72D297353CC}">
              <c16:uniqueId val="{00000011-8C09-4CAD-A6B1-ED0D6CE06930}"/>
            </c:ext>
          </c:extLst>
        </c:ser>
        <c:dLbls>
          <c:showLegendKey val="0"/>
          <c:showVal val="0"/>
          <c:showCatName val="0"/>
          <c:showSerName val="0"/>
          <c:showPercent val="0"/>
          <c:showBubbleSize val="0"/>
        </c:dLbls>
        <c:gapWidth val="100"/>
        <c:overlap val="-24"/>
        <c:axId val="87632512"/>
        <c:axId val="87646592"/>
      </c:barChart>
      <c:catAx>
        <c:axId val="8763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7646592"/>
        <c:crosses val="autoZero"/>
        <c:auto val="0"/>
        <c:lblAlgn val="ctr"/>
        <c:lblOffset val="100"/>
        <c:noMultiLvlLbl val="0"/>
      </c:catAx>
      <c:valAx>
        <c:axId val="87646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763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0786773090092E-2"/>
          <c:y val="4.2047531992687424E-2"/>
          <c:w val="0.93842645381984069"/>
          <c:h val="0.69161301974561151"/>
        </c:manualLayout>
      </c:layout>
      <c:barChart>
        <c:barDir val="col"/>
        <c:grouping val="clustered"/>
        <c:varyColors val="0"/>
        <c:ser>
          <c:idx val="0"/>
          <c:order val="2"/>
          <c:tx>
            <c:strRef>
              <c:f>Sheet1!$A$4</c:f>
              <c:strCache>
                <c:ptCount val="1"/>
                <c:pt idx="0">
                  <c:v>Žmonių skaičius</c:v>
                </c:pt>
              </c:strCache>
            </c:strRef>
          </c:tx>
          <c:spPr>
            <a:solidFill>
              <a:srgbClr val="00B0F0"/>
            </a:solidFill>
            <a:ln>
              <a:noFill/>
            </a:ln>
            <a:effectLst>
              <a:outerShdw blurRad="50800" dist="38100" dir="5400000" rotWithShape="0">
                <a:srgbClr val="000000">
                  <a:alpha val="60000"/>
                </a:srgbClr>
              </a:outerShdw>
            </a:effectLst>
          </c:spPr>
          <c:invertIfNegative val="0"/>
          <c:dLbls>
            <c:dLbl>
              <c:idx val="0"/>
              <c:layout>
                <c:manualLayout>
                  <c:x val="3.2088625475146845E-3"/>
                  <c:y val="-8.07476502344273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A7-4086-ABF8-BF9A9BEAE8FA}"/>
                </c:ext>
              </c:extLst>
            </c:dLbl>
            <c:dLbl>
              <c:idx val="1"/>
              <c:layout>
                <c:manualLayout>
                  <c:x val="7.1941480675508107E-4"/>
                  <c:y val="-7.94935232795175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A7-4086-ABF8-BF9A9BEAE8FA}"/>
                </c:ext>
              </c:extLst>
            </c:dLbl>
            <c:dLbl>
              <c:idx val="2"/>
              <c:layout>
                <c:manualLayout>
                  <c:x val="5.0716012264687789E-3"/>
                  <c:y val="-4.54345643972009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A7-4086-ABF8-BF9A9BEAE8FA}"/>
                </c:ext>
              </c:extLst>
            </c:dLbl>
            <c:dLbl>
              <c:idx val="3"/>
              <c:layout>
                <c:manualLayout>
                  <c:x val="3.4248990125609973E-3"/>
                  <c:y val="-2.613282807104739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A7-4086-ABF8-BF9A9BEAE8FA}"/>
                </c:ext>
              </c:extLst>
            </c:dLbl>
            <c:dLbl>
              <c:idx val="4"/>
              <c:layout>
                <c:manualLayout>
                  <c:x val="5.7942180795792497E-3"/>
                  <c:y val="-1.17310721532416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A7-4086-ABF8-BF9A9BEAE8FA}"/>
                </c:ext>
              </c:extLst>
            </c:dLbl>
            <c:dLbl>
              <c:idx val="5"/>
              <c:layout>
                <c:manualLayout>
                  <c:x val="2.725016732711525E-2"/>
                  <c:y val="1.15341017073167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A7-4086-ABF8-BF9A9BEAE8FA}"/>
                </c:ext>
              </c:extLst>
            </c:dLbl>
            <c:dLbl>
              <c:idx val="6"/>
              <c:layout>
                <c:manualLayout>
                  <c:x val="8.7972076137214968E-3"/>
                  <c:y val="-4.79386768128732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A7-4086-ABF8-BF9A9BEAE8FA}"/>
                </c:ext>
              </c:extLst>
            </c:dLbl>
            <c:dLbl>
              <c:idx val="7"/>
              <c:layout>
                <c:manualLayout>
                  <c:x val="1.0868892323058986E-2"/>
                  <c:y val="-1.51317741383927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A7-4086-ABF8-BF9A9BEAE8FA}"/>
                </c:ext>
              </c:extLst>
            </c:dLbl>
            <c:dLbl>
              <c:idx val="8"/>
              <c:layout>
                <c:manualLayout>
                  <c:x val="1.0660075322020103E-2"/>
                  <c:y val="4.22148744771888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A7-4086-ABF8-BF9A9BEAE8FA}"/>
                </c:ext>
              </c:extLst>
            </c:dLbl>
            <c:dLbl>
              <c:idx val="9"/>
              <c:layout>
                <c:manualLayout>
                  <c:x val="1.1591509176169495E-2"/>
                  <c:y val="5.651803179200787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A7-4086-ABF8-BF9A9BEAE8FA}"/>
                </c:ext>
              </c:extLst>
            </c:dLbl>
            <c:dLbl>
              <c:idx val="10"/>
              <c:layout>
                <c:manualLayout>
                  <c:x val="-0.34808475222608637"/>
                  <c:y val="-0.25340528365501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A7-4086-ABF8-BF9A9BEAE8F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Sheet1!$H$4:$Q$4</c:f>
              <c:numCache>
                <c:formatCode>General</c:formatCode>
                <c:ptCount val="10"/>
                <c:pt idx="0">
                  <c:v>1</c:v>
                </c:pt>
                <c:pt idx="1">
                  <c:v>0</c:v>
                </c:pt>
                <c:pt idx="2">
                  <c:v>1</c:v>
                </c:pt>
                <c:pt idx="3">
                  <c:v>0</c:v>
                </c:pt>
                <c:pt idx="4">
                  <c:v>5</c:v>
                </c:pt>
                <c:pt idx="5">
                  <c:v>1</c:v>
                </c:pt>
                <c:pt idx="6">
                  <c:v>3</c:v>
                </c:pt>
                <c:pt idx="7">
                  <c:v>1</c:v>
                </c:pt>
                <c:pt idx="8">
                  <c:v>1</c:v>
                </c:pt>
                <c:pt idx="9">
                  <c:v>4</c:v>
                </c:pt>
              </c:numCache>
            </c:numRef>
          </c:val>
          <c:extLst>
            <c:ext xmlns:c16="http://schemas.microsoft.com/office/drawing/2014/chart" uri="{C3380CC4-5D6E-409C-BE32-E72D297353CC}">
              <c16:uniqueId val="{0000000B-0EA7-4086-ABF8-BF9A9BEAE8FA}"/>
            </c:ext>
          </c:extLst>
        </c:ser>
        <c:dLbls>
          <c:showLegendKey val="0"/>
          <c:showVal val="0"/>
          <c:showCatName val="0"/>
          <c:showSerName val="0"/>
          <c:showPercent val="0"/>
          <c:showBubbleSize val="0"/>
        </c:dLbls>
        <c:gapWidth val="150"/>
        <c:axId val="87762816"/>
        <c:axId val="87764352"/>
      </c:barChart>
      <c:lineChart>
        <c:grouping val="standard"/>
        <c:varyColors val="0"/>
        <c:ser>
          <c:idx val="1"/>
          <c:order val="0"/>
          <c:tx>
            <c:strRef>
              <c:f>Sheet1!$A$2</c:f>
              <c:strCache>
                <c:ptCount val="1"/>
                <c:pt idx="0">
                  <c:v>Mieste</c:v>
                </c:pt>
              </c:strCache>
            </c:strRef>
          </c:tx>
          <c:spPr>
            <a:ln w="34925" cap="rnd">
              <a:solidFill>
                <a:schemeClr val="accent2"/>
              </a:solidFill>
              <a:round/>
            </a:ln>
            <a:effectLst>
              <a:outerShdw blurRad="50800" dist="38100" dir="5400000" rotWithShape="0">
                <a:srgbClr val="000000">
                  <a:alpha val="60000"/>
                </a:srgbClr>
              </a:outerShdw>
            </a:effectLst>
          </c:spPr>
          <c:marker>
            <c:symbol val="none"/>
          </c:marker>
          <c:dLbls>
            <c:dLbl>
              <c:idx val="0"/>
              <c:layout>
                <c:manualLayout>
                  <c:x val="8.9445951709650657E-4"/>
                  <c:y val="-8.871493099211782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EA7-4086-ABF8-BF9A9BEAE8FA}"/>
                </c:ext>
              </c:extLst>
            </c:dLbl>
            <c:dLbl>
              <c:idx val="1"/>
              <c:layout>
                <c:manualLayout>
                  <c:x val="6.8564251605765514E-4"/>
                  <c:y val="-2.84050849560424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EA7-4086-ABF8-BF9A9BEAE8FA}"/>
                </c:ext>
              </c:extLst>
            </c:dLbl>
            <c:dLbl>
              <c:idx val="2"/>
              <c:layout>
                <c:manualLayout>
                  <c:x val="2.7571981960505302E-3"/>
                  <c:y val="-1.1375605514883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EA7-4086-ABF8-BF9A9BEAE8FA}"/>
                </c:ext>
              </c:extLst>
            </c:dLbl>
            <c:dLbl>
              <c:idx val="3"/>
              <c:layout>
                <c:manualLayout>
                  <c:x val="2.5483811950117799E-3"/>
                  <c:y val="-1.1375605514883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EA7-4086-ABF8-BF9A9BEAE8FA}"/>
                </c:ext>
              </c:extLst>
            </c:dLbl>
            <c:dLbl>
              <c:idx val="4"/>
              <c:layout>
                <c:manualLayout>
                  <c:x val="2.3395641939729095E-3"/>
                  <c:y val="2.26833533674320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EA7-4086-ABF8-BF9A9BEAE8FA}"/>
                </c:ext>
              </c:extLst>
            </c:dLbl>
            <c:dLbl>
              <c:idx val="5"/>
              <c:layout>
                <c:manualLayout>
                  <c:x val="5.5514997584985683E-3"/>
                  <c:y val="-3.341330978738681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EA7-4086-ABF8-BF9A9BEAE8FA}"/>
                </c:ext>
              </c:extLst>
            </c:dLbl>
            <c:dLbl>
              <c:idx val="6"/>
              <c:layout>
                <c:manualLayout>
                  <c:x val="5.3426827574597491E-3"/>
                  <c:y val="-1.3879717930556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EA7-4086-ABF8-BF9A9BEAE8FA}"/>
                </c:ext>
              </c:extLst>
            </c:dLbl>
            <c:dLbl>
              <c:idx val="7"/>
              <c:layout>
                <c:manualLayout>
                  <c:x val="5.1338657564208388E-3"/>
                  <c:y val="-1.51317741383927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EA7-4086-ABF8-BF9A9BEAE8FA}"/>
                </c:ext>
              </c:extLst>
            </c:dLbl>
            <c:dLbl>
              <c:idx val="8"/>
              <c:layout>
                <c:manualLayout>
                  <c:x val="7.2054214364136926E-3"/>
                  <c:y val="3.149761510601327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EA7-4086-ABF8-BF9A9BEAE8FA}"/>
                </c:ext>
              </c:extLst>
            </c:dLbl>
            <c:dLbl>
              <c:idx val="9"/>
              <c:layout>
                <c:manualLayout>
                  <c:x val="1.0417357000939377E-2"/>
                  <c:y val="4.401817718437950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EA7-4086-ABF8-BF9A9BEAE8FA}"/>
                </c:ext>
              </c:extLst>
            </c:dLbl>
            <c:dLbl>
              <c:idx val="10"/>
              <c:layout>
                <c:manualLayout>
                  <c:x val="-0.33440242712877527"/>
                  <c:y val="-0.354342673945287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EA7-4086-ABF8-BF9A9BEAE8F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Sheet1!$H$2:$Q$2</c:f>
              <c:numCache>
                <c:formatCode>General</c:formatCode>
                <c:ptCount val="10"/>
                <c:pt idx="0">
                  <c:v>0</c:v>
                </c:pt>
                <c:pt idx="1">
                  <c:v>0</c:v>
                </c:pt>
                <c:pt idx="2">
                  <c:v>1</c:v>
                </c:pt>
                <c:pt idx="3">
                  <c:v>1</c:v>
                </c:pt>
                <c:pt idx="4">
                  <c:v>3</c:v>
                </c:pt>
                <c:pt idx="5">
                  <c:v>0</c:v>
                </c:pt>
                <c:pt idx="6">
                  <c:v>0</c:v>
                </c:pt>
                <c:pt idx="7">
                  <c:v>1</c:v>
                </c:pt>
                <c:pt idx="8">
                  <c:v>0</c:v>
                </c:pt>
                <c:pt idx="9">
                  <c:v>0</c:v>
                </c:pt>
              </c:numCache>
            </c:numRef>
          </c:val>
          <c:smooth val="0"/>
          <c:extLst>
            <c:ext xmlns:c16="http://schemas.microsoft.com/office/drawing/2014/chart" uri="{C3380CC4-5D6E-409C-BE32-E72D297353CC}">
              <c16:uniqueId val="{00000017-0EA7-4086-ABF8-BF9A9BEAE8FA}"/>
            </c:ext>
          </c:extLst>
        </c:ser>
        <c:ser>
          <c:idx val="2"/>
          <c:order val="1"/>
          <c:tx>
            <c:strRef>
              <c:f>Sheet1!$A$3</c:f>
              <c:strCache>
                <c:ptCount val="1"/>
                <c:pt idx="0">
                  <c:v>Kaime</c:v>
                </c:pt>
              </c:strCache>
            </c:strRef>
          </c:tx>
          <c:spPr>
            <a:ln w="34925" cap="rnd">
              <a:solidFill>
                <a:schemeClr val="accent3"/>
              </a:solidFill>
              <a:round/>
            </a:ln>
            <a:effectLst>
              <a:outerShdw blurRad="50800" dist="38100" dir="5400000" rotWithShape="0">
                <a:srgbClr val="000000">
                  <a:alpha val="60000"/>
                </a:srgbClr>
              </a:outerShdw>
            </a:effectLst>
          </c:spPr>
          <c:marker>
            <c:symbol val="none"/>
          </c:marker>
          <c:dLbls>
            <c:dLbl>
              <c:idx val="0"/>
              <c:layout>
                <c:manualLayout>
                  <c:x val="3.4122023485114248E-4"/>
                  <c:y val="4.401817718437950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EA7-4086-ABF8-BF9A9BEAE8FA}"/>
                </c:ext>
              </c:extLst>
            </c:dLbl>
            <c:dLbl>
              <c:idx val="1"/>
              <c:layout>
                <c:manualLayout>
                  <c:x val="1.3240323381227866E-4"/>
                  <c:y val="-1.1375605514883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EA7-4086-ABF8-BF9A9BEAE8FA}"/>
                </c:ext>
              </c:extLst>
            </c:dLbl>
            <c:dLbl>
              <c:idx val="2"/>
              <c:layout>
                <c:manualLayout>
                  <c:x val="1.0638370879615961E-3"/>
                  <c:y val="-1.262973246979437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EA7-4086-ABF8-BF9A9BEAE8FA}"/>
                </c:ext>
              </c:extLst>
            </c:dLbl>
            <c:dLbl>
              <c:idx val="3"/>
              <c:layout>
                <c:manualLayout>
                  <c:x val="5.4160235076752914E-3"/>
                  <c:y val="-2.46489163325341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EA7-4086-ABF8-BF9A9BEAE8FA}"/>
                </c:ext>
              </c:extLst>
            </c:dLbl>
            <c:dLbl>
              <c:idx val="4"/>
              <c:layout>
                <c:manualLayout>
                  <c:x val="4.0668266221037834E-3"/>
                  <c:y val="9.4100425497828746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EA7-4086-ABF8-BF9A9BEAE8FA}"/>
                </c:ext>
              </c:extLst>
            </c:dLbl>
            <c:dLbl>
              <c:idx val="5"/>
              <c:layout>
                <c:manualLayout>
                  <c:x val="2.7177587658768817E-3"/>
                  <c:y val="-1.0403741071476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EA7-4086-ABF8-BF9A9BEAE8FA}"/>
                </c:ext>
              </c:extLst>
            </c:dLbl>
            <c:dLbl>
              <c:idx val="6"/>
              <c:layout>
                <c:manualLayout>
                  <c:x val="5.9296943304024789E-3"/>
                  <c:y val="-8.57558750657732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EA7-4086-ABF8-BF9A9BEAE8FA}"/>
                </c:ext>
              </c:extLst>
            </c:dLbl>
            <c:dLbl>
              <c:idx val="7"/>
              <c:layout>
                <c:manualLayout>
                  <c:x val="5.7208773293636727E-3"/>
                  <c:y val="3.149761510601327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EA7-4086-ABF8-BF9A9BEAE8FA}"/>
                </c:ext>
              </c:extLst>
            </c:dLbl>
            <c:dLbl>
              <c:idx val="8"/>
              <c:layout>
                <c:manualLayout>
                  <c:x val="5.5119312989803104E-3"/>
                  <c:y val="4.221487447718888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EA7-4086-ABF8-BF9A9BEAE8FA}"/>
                </c:ext>
              </c:extLst>
            </c:dLbl>
            <c:dLbl>
              <c:idx val="9"/>
              <c:layout>
                <c:manualLayout>
                  <c:x val="1.1004368573882211E-2"/>
                  <c:y val="4.401817718437950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EA7-4086-ABF8-BF9A9BEAE8FA}"/>
                </c:ext>
              </c:extLst>
            </c:dLbl>
            <c:dLbl>
              <c:idx val="10"/>
              <c:layout>
                <c:manualLayout>
                  <c:x val="-0.34238377601794751"/>
                  <c:y val="-0.2040451374027286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EA7-4086-ABF8-BF9A9BEAE8F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Sheet1!$H$3:$Q$3</c:f>
              <c:numCache>
                <c:formatCode>General</c:formatCode>
                <c:ptCount val="10"/>
                <c:pt idx="0">
                  <c:v>1</c:v>
                </c:pt>
                <c:pt idx="1">
                  <c:v>1</c:v>
                </c:pt>
                <c:pt idx="2">
                  <c:v>2</c:v>
                </c:pt>
                <c:pt idx="3">
                  <c:v>2</c:v>
                </c:pt>
                <c:pt idx="4">
                  <c:v>1</c:v>
                </c:pt>
                <c:pt idx="5">
                  <c:v>0</c:v>
                </c:pt>
                <c:pt idx="6">
                  <c:v>0</c:v>
                </c:pt>
                <c:pt idx="7">
                  <c:v>0</c:v>
                </c:pt>
                <c:pt idx="8">
                  <c:v>1</c:v>
                </c:pt>
                <c:pt idx="9">
                  <c:v>4</c:v>
                </c:pt>
              </c:numCache>
            </c:numRef>
          </c:val>
          <c:smooth val="0"/>
          <c:extLst>
            <c:ext xmlns:c16="http://schemas.microsoft.com/office/drawing/2014/chart" uri="{C3380CC4-5D6E-409C-BE32-E72D297353CC}">
              <c16:uniqueId val="{00000023-0EA7-4086-ABF8-BF9A9BEAE8FA}"/>
            </c:ext>
          </c:extLst>
        </c:ser>
        <c:dLbls>
          <c:showLegendKey val="0"/>
          <c:showVal val="0"/>
          <c:showCatName val="0"/>
          <c:showSerName val="0"/>
          <c:showPercent val="0"/>
          <c:showBubbleSize val="0"/>
        </c:dLbls>
        <c:marker val="1"/>
        <c:smooth val="0"/>
        <c:axId val="87762816"/>
        <c:axId val="87764352"/>
      </c:lineChart>
      <c:catAx>
        <c:axId val="87762816"/>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7764352"/>
        <c:crosses val="autoZero"/>
        <c:auto val="1"/>
        <c:lblAlgn val="ctr"/>
        <c:lblOffset val="100"/>
        <c:noMultiLvlLbl val="0"/>
      </c:catAx>
      <c:valAx>
        <c:axId val="8776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776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0777348764903E-2"/>
          <c:y val="3.7282777565803275E-2"/>
          <c:w val="0.93842645381984069"/>
          <c:h val="0.71270909838846896"/>
        </c:manualLayout>
      </c:layout>
      <c:barChart>
        <c:barDir val="col"/>
        <c:grouping val="clustered"/>
        <c:varyColors val="0"/>
        <c:ser>
          <c:idx val="0"/>
          <c:order val="2"/>
          <c:tx>
            <c:strRef>
              <c:f>Sheet1!$A$4</c:f>
              <c:strCache>
                <c:ptCount val="1"/>
                <c:pt idx="0">
                  <c:v>Žmonių skaičius</c:v>
                </c:pt>
              </c:strCache>
            </c:strRef>
          </c:tx>
          <c:spPr>
            <a:solidFill>
              <a:srgbClr val="00B0F0"/>
            </a:solidFill>
            <a:ln>
              <a:noFill/>
            </a:ln>
            <a:effectLst>
              <a:outerShdw blurRad="50800" dist="38100" dir="5400000" rotWithShape="0">
                <a:srgbClr val="000000">
                  <a:alpha val="60000"/>
                </a:srgbClr>
              </a:outerShdw>
            </a:effectLst>
          </c:spPr>
          <c:invertIfNegative val="0"/>
          <c:dLbls>
            <c:dLbl>
              <c:idx val="0"/>
              <c:layout>
                <c:manualLayout>
                  <c:x val="3.2088625475146845E-3"/>
                  <c:y val="-8.07476502344273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98-4DCF-8817-73E5C4FDF0F4}"/>
                </c:ext>
              </c:extLst>
            </c:dLbl>
            <c:dLbl>
              <c:idx val="1"/>
              <c:layout>
                <c:manualLayout>
                  <c:x val="7.1941480675508107E-4"/>
                  <c:y val="-7.94935232795175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98-4DCF-8817-73E5C4FDF0F4}"/>
                </c:ext>
              </c:extLst>
            </c:dLbl>
            <c:dLbl>
              <c:idx val="2"/>
              <c:layout>
                <c:manualLayout>
                  <c:x val="5.0716012264687789E-3"/>
                  <c:y val="-4.54345643972009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98-4DCF-8817-73E5C4FDF0F4}"/>
                </c:ext>
              </c:extLst>
            </c:dLbl>
            <c:dLbl>
              <c:idx val="3"/>
              <c:layout>
                <c:manualLayout>
                  <c:x val="3.4248990125609973E-3"/>
                  <c:y val="-2.613282807104739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98-4DCF-8817-73E5C4FDF0F4}"/>
                </c:ext>
              </c:extLst>
            </c:dLbl>
            <c:dLbl>
              <c:idx val="4"/>
              <c:layout>
                <c:manualLayout>
                  <c:x val="5.7942180795792497E-3"/>
                  <c:y val="-1.17310721532416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98-4DCF-8817-73E5C4FDF0F4}"/>
                </c:ext>
              </c:extLst>
            </c:dLbl>
            <c:dLbl>
              <c:idx val="5"/>
              <c:layout>
                <c:manualLayout>
                  <c:x val="2.725016732711525E-2"/>
                  <c:y val="1.15341017073167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98-4DCF-8817-73E5C4FDF0F4}"/>
                </c:ext>
              </c:extLst>
            </c:dLbl>
            <c:dLbl>
              <c:idx val="6"/>
              <c:layout>
                <c:manualLayout>
                  <c:x val="8.7972076137214968E-3"/>
                  <c:y val="-4.79386768128732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98-4DCF-8817-73E5C4FDF0F4}"/>
                </c:ext>
              </c:extLst>
            </c:dLbl>
            <c:dLbl>
              <c:idx val="7"/>
              <c:layout>
                <c:manualLayout>
                  <c:x val="1.8716984482684722E-3"/>
                  <c:y val="-1.10429415629022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98-4DCF-8817-73E5C4FDF0F4}"/>
                </c:ext>
              </c:extLst>
            </c:dLbl>
            <c:dLbl>
              <c:idx val="8"/>
              <c:layout>
                <c:manualLayout>
                  <c:x val="1.0660075322020103E-2"/>
                  <c:y val="4.22148744771888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98-4DCF-8817-73E5C4FDF0F4}"/>
                </c:ext>
              </c:extLst>
            </c:dLbl>
            <c:dLbl>
              <c:idx val="9"/>
              <c:layout>
                <c:manualLayout>
                  <c:x val="-4.0475537980471418E-4"/>
                  <c:y val="-2.80234245124488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98-4DCF-8817-73E5C4FDF0F4}"/>
                </c:ext>
              </c:extLst>
            </c:dLbl>
            <c:dLbl>
              <c:idx val="10"/>
              <c:layout>
                <c:manualLayout>
                  <c:x val="-0.34808475222608637"/>
                  <c:y val="-0.25340528365501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98-4DCF-8817-73E5C4FDF0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Sheet1!$H$4:$Q$4</c:f>
              <c:numCache>
                <c:formatCode>General</c:formatCode>
                <c:ptCount val="10"/>
                <c:pt idx="0">
                  <c:v>0</c:v>
                </c:pt>
                <c:pt idx="1">
                  <c:v>6</c:v>
                </c:pt>
                <c:pt idx="2">
                  <c:v>5</c:v>
                </c:pt>
                <c:pt idx="3">
                  <c:v>6</c:v>
                </c:pt>
                <c:pt idx="4">
                  <c:v>4</c:v>
                </c:pt>
                <c:pt idx="5">
                  <c:v>8</c:v>
                </c:pt>
                <c:pt idx="6">
                  <c:v>4</c:v>
                </c:pt>
                <c:pt idx="7">
                  <c:v>1</c:v>
                </c:pt>
                <c:pt idx="8">
                  <c:v>1</c:v>
                </c:pt>
                <c:pt idx="9">
                  <c:v>2</c:v>
                </c:pt>
              </c:numCache>
            </c:numRef>
          </c:val>
          <c:extLst>
            <c:ext xmlns:c16="http://schemas.microsoft.com/office/drawing/2014/chart" uri="{C3380CC4-5D6E-409C-BE32-E72D297353CC}">
              <c16:uniqueId val="{0000000B-4698-4DCF-8817-73E5C4FDF0F4}"/>
            </c:ext>
          </c:extLst>
        </c:ser>
        <c:dLbls>
          <c:showLegendKey val="0"/>
          <c:showVal val="0"/>
          <c:showCatName val="0"/>
          <c:showSerName val="0"/>
          <c:showPercent val="0"/>
          <c:showBubbleSize val="0"/>
        </c:dLbls>
        <c:gapWidth val="150"/>
        <c:axId val="90173824"/>
        <c:axId val="90175360"/>
      </c:barChart>
      <c:lineChart>
        <c:grouping val="standard"/>
        <c:varyColors val="0"/>
        <c:ser>
          <c:idx val="1"/>
          <c:order val="0"/>
          <c:tx>
            <c:strRef>
              <c:f>Sheet1!$A$2</c:f>
              <c:strCache>
                <c:ptCount val="1"/>
                <c:pt idx="0">
                  <c:v>Mieste</c:v>
                </c:pt>
              </c:strCache>
            </c:strRef>
          </c:tx>
          <c:spPr>
            <a:ln w="34925" cap="rnd">
              <a:solidFill>
                <a:schemeClr val="accent2"/>
              </a:solidFill>
              <a:round/>
            </a:ln>
            <a:effectLst>
              <a:outerShdw blurRad="50800" dist="38100" dir="5400000" rotWithShape="0">
                <a:srgbClr val="000000">
                  <a:alpha val="60000"/>
                </a:srgbClr>
              </a:outerShdw>
            </a:effectLst>
          </c:spPr>
          <c:marker>
            <c:symbol val="none"/>
          </c:marker>
          <c:dLbls>
            <c:dLbl>
              <c:idx val="0"/>
              <c:layout>
                <c:manualLayout>
                  <c:x val="8.9445951709650657E-4"/>
                  <c:y val="-8.871493099211782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698-4DCF-8817-73E5C4FDF0F4}"/>
                </c:ext>
              </c:extLst>
            </c:dLbl>
            <c:dLbl>
              <c:idx val="1"/>
              <c:layout>
                <c:manualLayout>
                  <c:x val="6.8564251605765514E-4"/>
                  <c:y val="-2.84050849560424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98-4DCF-8817-73E5C4FDF0F4}"/>
                </c:ext>
              </c:extLst>
            </c:dLbl>
            <c:dLbl>
              <c:idx val="2"/>
              <c:layout>
                <c:manualLayout>
                  <c:x val="2.7571981960505302E-3"/>
                  <c:y val="-1.1375605514883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698-4DCF-8817-73E5C4FDF0F4}"/>
                </c:ext>
              </c:extLst>
            </c:dLbl>
            <c:dLbl>
              <c:idx val="3"/>
              <c:layout>
                <c:manualLayout>
                  <c:x val="2.5483811950117799E-3"/>
                  <c:y val="-1.1375605514883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98-4DCF-8817-73E5C4FDF0F4}"/>
                </c:ext>
              </c:extLst>
            </c:dLbl>
            <c:dLbl>
              <c:idx val="4"/>
              <c:layout>
                <c:manualLayout>
                  <c:x val="2.3395641939729095E-3"/>
                  <c:y val="2.26833533674320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698-4DCF-8817-73E5C4FDF0F4}"/>
                </c:ext>
              </c:extLst>
            </c:dLbl>
            <c:dLbl>
              <c:idx val="5"/>
              <c:layout>
                <c:manualLayout>
                  <c:x val="5.5514997584985683E-3"/>
                  <c:y val="-3.341330978738681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698-4DCF-8817-73E5C4FDF0F4}"/>
                </c:ext>
              </c:extLst>
            </c:dLbl>
            <c:dLbl>
              <c:idx val="6"/>
              <c:layout>
                <c:manualLayout>
                  <c:x val="5.3426827574597491E-3"/>
                  <c:y val="-1.3879717930556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698-4DCF-8817-73E5C4FDF0F4}"/>
                </c:ext>
              </c:extLst>
            </c:dLbl>
            <c:dLbl>
              <c:idx val="7"/>
              <c:layout>
                <c:manualLayout>
                  <c:x val="5.1338657564208388E-3"/>
                  <c:y val="-1.51317741383927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698-4DCF-8817-73E5C4FDF0F4}"/>
                </c:ext>
              </c:extLst>
            </c:dLbl>
            <c:dLbl>
              <c:idx val="8"/>
              <c:layout>
                <c:manualLayout>
                  <c:x val="7.2054214364136926E-3"/>
                  <c:y val="3.149761510601327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698-4DCF-8817-73E5C4FDF0F4}"/>
                </c:ext>
              </c:extLst>
            </c:dLbl>
            <c:dLbl>
              <c:idx val="9"/>
              <c:layout>
                <c:manualLayout>
                  <c:x val="1.0417357000939377E-2"/>
                  <c:y val="4.401817718437950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698-4DCF-8817-73E5C4FDF0F4}"/>
                </c:ext>
              </c:extLst>
            </c:dLbl>
            <c:dLbl>
              <c:idx val="10"/>
              <c:layout>
                <c:manualLayout>
                  <c:x val="-0.33440242712877527"/>
                  <c:y val="-0.354342673945287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698-4DCF-8817-73E5C4FDF0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Sheet1!$H$2:$Q$2</c:f>
              <c:numCache>
                <c:formatCode>General</c:formatCode>
                <c:ptCount val="10"/>
                <c:pt idx="0">
                  <c:v>0</c:v>
                </c:pt>
                <c:pt idx="1">
                  <c:v>0</c:v>
                </c:pt>
                <c:pt idx="2">
                  <c:v>1</c:v>
                </c:pt>
                <c:pt idx="3">
                  <c:v>1</c:v>
                </c:pt>
                <c:pt idx="4">
                  <c:v>3</c:v>
                </c:pt>
                <c:pt idx="5">
                  <c:v>0</c:v>
                </c:pt>
                <c:pt idx="6">
                  <c:v>0</c:v>
                </c:pt>
                <c:pt idx="7">
                  <c:v>0</c:v>
                </c:pt>
                <c:pt idx="8">
                  <c:v>0</c:v>
                </c:pt>
                <c:pt idx="9">
                  <c:v>0</c:v>
                </c:pt>
              </c:numCache>
            </c:numRef>
          </c:val>
          <c:smooth val="0"/>
          <c:extLst>
            <c:ext xmlns:c16="http://schemas.microsoft.com/office/drawing/2014/chart" uri="{C3380CC4-5D6E-409C-BE32-E72D297353CC}">
              <c16:uniqueId val="{00000017-4698-4DCF-8817-73E5C4FDF0F4}"/>
            </c:ext>
          </c:extLst>
        </c:ser>
        <c:ser>
          <c:idx val="2"/>
          <c:order val="1"/>
          <c:tx>
            <c:strRef>
              <c:f>Sheet1!$A$3</c:f>
              <c:strCache>
                <c:ptCount val="1"/>
                <c:pt idx="0">
                  <c:v>Kaime</c:v>
                </c:pt>
              </c:strCache>
            </c:strRef>
          </c:tx>
          <c:spPr>
            <a:ln w="34925" cap="rnd">
              <a:solidFill>
                <a:schemeClr val="accent3"/>
              </a:solidFill>
              <a:round/>
            </a:ln>
            <a:effectLst>
              <a:outerShdw blurRad="50800" dist="38100" dir="5400000" rotWithShape="0">
                <a:srgbClr val="000000">
                  <a:alpha val="60000"/>
                </a:srgbClr>
              </a:outerShdw>
            </a:effectLst>
          </c:spPr>
          <c:marker>
            <c:symbol val="none"/>
          </c:marker>
          <c:dLbls>
            <c:dLbl>
              <c:idx val="0"/>
              <c:layout>
                <c:manualLayout>
                  <c:x val="3.4122023485114248E-4"/>
                  <c:y val="4.401817718437950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698-4DCF-8817-73E5C4FDF0F4}"/>
                </c:ext>
              </c:extLst>
            </c:dLbl>
            <c:dLbl>
              <c:idx val="1"/>
              <c:layout>
                <c:manualLayout>
                  <c:x val="1.3240323381227866E-4"/>
                  <c:y val="-1.1375605514883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698-4DCF-8817-73E5C4FDF0F4}"/>
                </c:ext>
              </c:extLst>
            </c:dLbl>
            <c:dLbl>
              <c:idx val="2"/>
              <c:layout>
                <c:manualLayout>
                  <c:x val="1.0638370879615961E-3"/>
                  <c:y val="-1.262973246979437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698-4DCF-8817-73E5C4FDF0F4}"/>
                </c:ext>
              </c:extLst>
            </c:dLbl>
            <c:dLbl>
              <c:idx val="3"/>
              <c:layout>
                <c:manualLayout>
                  <c:x val="5.4160235076752914E-3"/>
                  <c:y val="-2.46489163325341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698-4DCF-8817-73E5C4FDF0F4}"/>
                </c:ext>
              </c:extLst>
            </c:dLbl>
            <c:dLbl>
              <c:idx val="4"/>
              <c:layout>
                <c:manualLayout>
                  <c:x val="4.0668266221037834E-3"/>
                  <c:y val="9.4100425497828746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698-4DCF-8817-73E5C4FDF0F4}"/>
                </c:ext>
              </c:extLst>
            </c:dLbl>
            <c:dLbl>
              <c:idx val="5"/>
              <c:layout>
                <c:manualLayout>
                  <c:x val="2.7177587658768817E-3"/>
                  <c:y val="-1.0403741071476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698-4DCF-8817-73E5C4FDF0F4}"/>
                </c:ext>
              </c:extLst>
            </c:dLbl>
            <c:dLbl>
              <c:idx val="6"/>
              <c:layout>
                <c:manualLayout>
                  <c:x val="5.9296943304024789E-3"/>
                  <c:y val="-8.57558750657732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698-4DCF-8817-73E5C4FDF0F4}"/>
                </c:ext>
              </c:extLst>
            </c:dLbl>
            <c:dLbl>
              <c:idx val="7"/>
              <c:layout>
                <c:manualLayout>
                  <c:x val="5.7208773293636727E-3"/>
                  <c:y val="3.149761510601327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698-4DCF-8817-73E5C4FDF0F4}"/>
                </c:ext>
              </c:extLst>
            </c:dLbl>
            <c:dLbl>
              <c:idx val="8"/>
              <c:layout>
                <c:manualLayout>
                  <c:x val="5.5119312989803104E-3"/>
                  <c:y val="4.221487447718888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698-4DCF-8817-73E5C4FDF0F4}"/>
                </c:ext>
              </c:extLst>
            </c:dLbl>
            <c:dLbl>
              <c:idx val="9"/>
              <c:layout>
                <c:manualLayout>
                  <c:x val="1.1004368573882211E-2"/>
                  <c:y val="4.401817718437950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698-4DCF-8817-73E5C4FDF0F4}"/>
                </c:ext>
              </c:extLst>
            </c:dLbl>
            <c:dLbl>
              <c:idx val="10"/>
              <c:layout>
                <c:manualLayout>
                  <c:x val="-0.34238377601794751"/>
                  <c:y val="-0.2040451374027286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698-4DCF-8817-73E5C4FDF0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Sheet1!$H$3:$Q$3</c:f>
              <c:numCache>
                <c:formatCode>General</c:formatCode>
                <c:ptCount val="10"/>
                <c:pt idx="0">
                  <c:v>1</c:v>
                </c:pt>
                <c:pt idx="1">
                  <c:v>1</c:v>
                </c:pt>
                <c:pt idx="2">
                  <c:v>2</c:v>
                </c:pt>
                <c:pt idx="3">
                  <c:v>2</c:v>
                </c:pt>
                <c:pt idx="4">
                  <c:v>1</c:v>
                </c:pt>
                <c:pt idx="5">
                  <c:v>0</c:v>
                </c:pt>
                <c:pt idx="6">
                  <c:v>3</c:v>
                </c:pt>
                <c:pt idx="7">
                  <c:v>1</c:v>
                </c:pt>
                <c:pt idx="8">
                  <c:v>1</c:v>
                </c:pt>
                <c:pt idx="9">
                  <c:v>2</c:v>
                </c:pt>
              </c:numCache>
            </c:numRef>
          </c:val>
          <c:smooth val="0"/>
          <c:extLst>
            <c:ext xmlns:c16="http://schemas.microsoft.com/office/drawing/2014/chart" uri="{C3380CC4-5D6E-409C-BE32-E72D297353CC}">
              <c16:uniqueId val="{00000023-4698-4DCF-8817-73E5C4FDF0F4}"/>
            </c:ext>
          </c:extLst>
        </c:ser>
        <c:dLbls>
          <c:showLegendKey val="0"/>
          <c:showVal val="0"/>
          <c:showCatName val="0"/>
          <c:showSerName val="0"/>
          <c:showPercent val="0"/>
          <c:showBubbleSize val="0"/>
        </c:dLbls>
        <c:marker val="1"/>
        <c:smooth val="0"/>
        <c:axId val="90173824"/>
        <c:axId val="90175360"/>
      </c:lineChart>
      <c:catAx>
        <c:axId val="90173824"/>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90175360"/>
        <c:crosses val="autoZero"/>
        <c:auto val="1"/>
        <c:lblAlgn val="ctr"/>
        <c:lblOffset val="100"/>
        <c:noMultiLvlLbl val="0"/>
      </c:catAx>
      <c:valAx>
        <c:axId val="9017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90173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lt-LT"/>
        </a:p>
      </c:txPr>
    </c:title>
    <c:autoTitleDeleted val="0"/>
    <c:plotArea>
      <c:layout/>
      <c:pieChart>
        <c:varyColors val="1"/>
        <c:ser>
          <c:idx val="0"/>
          <c:order val="0"/>
          <c:explosion val="2"/>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0-0234-44D7-AB76-A66C4D74B917}"/>
              </c:ext>
            </c:extLst>
          </c:dPt>
          <c:dPt>
            <c:idx val="1"/>
            <c:bubble3D val="0"/>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3-2EAB-4788-B54A-50C659BC24FA}"/>
              </c:ext>
            </c:extLst>
          </c:dPt>
          <c:dPt>
            <c:idx val="2"/>
            <c:bubble3D val="0"/>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1-0234-44D7-AB76-A66C4D74B917}"/>
              </c:ext>
            </c:extLst>
          </c:dPt>
          <c:dPt>
            <c:idx val="3"/>
            <c:bubble3D val="0"/>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2-0234-44D7-AB76-A66C4D74B917}"/>
              </c:ext>
            </c:extLst>
          </c:dPt>
          <c:dPt>
            <c:idx val="4"/>
            <c:bubble3D val="0"/>
            <c:spPr>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3-0234-44D7-AB76-A66C4D74B917}"/>
              </c:ext>
            </c:extLst>
          </c:dPt>
          <c:dPt>
            <c:idx val="5"/>
            <c:bubble3D val="0"/>
            <c:spPr>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4-0234-44D7-AB76-A66C4D74B917}"/>
              </c:ext>
            </c:extLst>
          </c:dPt>
          <c:dPt>
            <c:idx val="6"/>
            <c:bubble3D val="0"/>
            <c:spPr>
              <a:gradFill rotWithShape="1">
                <a:gsLst>
                  <a:gs pos="0">
                    <a:schemeClr val="accent1">
                      <a:lumMod val="60000"/>
                      <a:tint val="96000"/>
                      <a:lumMod val="104000"/>
                    </a:schemeClr>
                  </a:gs>
                  <a:gs pos="100000">
                    <a:schemeClr val="accent1">
                      <a:lumMod val="6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7-2EAB-4788-B54A-50C659BC24FA}"/>
              </c:ext>
            </c:extLst>
          </c:dPt>
          <c:dPt>
            <c:idx val="7"/>
            <c:bubble3D val="0"/>
            <c:spPr>
              <a:gradFill rotWithShape="1">
                <a:gsLst>
                  <a:gs pos="0">
                    <a:schemeClr val="accent2">
                      <a:lumMod val="60000"/>
                      <a:tint val="96000"/>
                      <a:lumMod val="104000"/>
                    </a:schemeClr>
                  </a:gs>
                  <a:gs pos="100000">
                    <a:schemeClr val="accent2">
                      <a:lumMod val="6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8-2EAB-4788-B54A-50C659BC24FA}"/>
              </c:ext>
            </c:extLst>
          </c:dPt>
          <c:dPt>
            <c:idx val="8"/>
            <c:bubble3D val="0"/>
            <c:spPr>
              <a:gradFill rotWithShape="1">
                <a:gsLst>
                  <a:gs pos="0">
                    <a:schemeClr val="accent3">
                      <a:lumMod val="60000"/>
                      <a:tint val="96000"/>
                      <a:lumMod val="104000"/>
                    </a:schemeClr>
                  </a:gs>
                  <a:gs pos="100000">
                    <a:schemeClr val="accent3">
                      <a:lumMod val="6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9-2EAB-4788-B54A-50C659BC24FA}"/>
              </c:ext>
            </c:extLst>
          </c:dPt>
          <c:dPt>
            <c:idx val="9"/>
            <c:bubble3D val="0"/>
            <c:spPr>
              <a:gradFill rotWithShape="1">
                <a:gsLst>
                  <a:gs pos="0">
                    <a:schemeClr val="accent4">
                      <a:lumMod val="60000"/>
                      <a:tint val="96000"/>
                      <a:lumMod val="104000"/>
                    </a:schemeClr>
                  </a:gs>
                  <a:gs pos="100000">
                    <a:schemeClr val="accent4">
                      <a:lumMod val="6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5-0234-44D7-AB76-A66C4D74B917}"/>
              </c:ext>
            </c:extLst>
          </c:dPt>
          <c:dPt>
            <c:idx val="10"/>
            <c:bubble3D val="0"/>
            <c:spPr>
              <a:gradFill rotWithShape="1">
                <a:gsLst>
                  <a:gs pos="0">
                    <a:schemeClr val="accent5">
                      <a:lumMod val="60000"/>
                      <a:tint val="96000"/>
                      <a:lumMod val="104000"/>
                    </a:schemeClr>
                  </a:gs>
                  <a:gs pos="100000">
                    <a:schemeClr val="accent5">
                      <a:lumMod val="6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06-0234-44D7-AB76-A66C4D74B917}"/>
              </c:ext>
            </c:extLst>
          </c:dPt>
          <c:dPt>
            <c:idx val="11"/>
            <c:bubble3D val="0"/>
            <c:spPr>
              <a:gradFill rotWithShape="1">
                <a:gsLst>
                  <a:gs pos="0">
                    <a:schemeClr val="accent6">
                      <a:lumMod val="60000"/>
                      <a:tint val="96000"/>
                      <a:lumMod val="104000"/>
                    </a:schemeClr>
                  </a:gs>
                  <a:gs pos="100000">
                    <a:schemeClr val="accent6">
                      <a:lumMod val="6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18-C0F3-4777-BA3D-C1D71B55D23C}"/>
              </c:ext>
            </c:extLst>
          </c:dPt>
          <c:dPt>
            <c:idx val="12"/>
            <c:bubble3D val="0"/>
            <c:spPr>
              <a:gradFill rotWithShape="1">
                <a:gsLst>
                  <a:gs pos="0">
                    <a:schemeClr val="accent1">
                      <a:lumMod val="80000"/>
                      <a:lumOff val="20000"/>
                      <a:tint val="96000"/>
                      <a:lumMod val="104000"/>
                    </a:schemeClr>
                  </a:gs>
                  <a:gs pos="100000">
                    <a:schemeClr val="accent1">
                      <a:lumMod val="80000"/>
                      <a:lumOff val="2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17-C0F3-4777-BA3D-C1D71B55D23C}"/>
              </c:ext>
            </c:extLst>
          </c:dPt>
          <c:dPt>
            <c:idx val="13"/>
            <c:bubble3D val="0"/>
            <c:spPr>
              <a:gradFill rotWithShape="1">
                <a:gsLst>
                  <a:gs pos="0">
                    <a:schemeClr val="accent2">
                      <a:lumMod val="80000"/>
                      <a:lumOff val="20000"/>
                      <a:tint val="96000"/>
                      <a:lumMod val="104000"/>
                    </a:schemeClr>
                  </a:gs>
                  <a:gs pos="100000">
                    <a:schemeClr val="accent2">
                      <a:lumMod val="80000"/>
                      <a:lumOff val="2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16-C0F3-4777-BA3D-C1D71B55D23C}"/>
              </c:ext>
            </c:extLst>
          </c:dPt>
          <c:dPt>
            <c:idx val="14"/>
            <c:bubble3D val="0"/>
            <c:spPr>
              <a:gradFill rotWithShape="1">
                <a:gsLst>
                  <a:gs pos="0">
                    <a:schemeClr val="accent3">
                      <a:lumMod val="80000"/>
                      <a:lumOff val="20000"/>
                      <a:tint val="96000"/>
                      <a:lumMod val="104000"/>
                    </a:schemeClr>
                  </a:gs>
                  <a:gs pos="100000">
                    <a:schemeClr val="accent3">
                      <a:lumMod val="80000"/>
                      <a:lumOff val="2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20-8B28-4E18-98F1-FB537EB59F2B}"/>
              </c:ext>
            </c:extLst>
          </c:dPt>
          <c:dPt>
            <c:idx val="15"/>
            <c:bubble3D val="0"/>
            <c:spPr>
              <a:gradFill rotWithShape="1">
                <a:gsLst>
                  <a:gs pos="0">
                    <a:schemeClr val="accent4">
                      <a:lumMod val="80000"/>
                      <a:lumOff val="20000"/>
                      <a:tint val="96000"/>
                      <a:lumMod val="104000"/>
                    </a:schemeClr>
                  </a:gs>
                  <a:gs pos="100000">
                    <a:schemeClr val="accent4">
                      <a:lumMod val="80000"/>
                      <a:lumOff val="2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1F-8B28-4E18-98F1-FB537EB59F2B}"/>
              </c:ext>
            </c:extLst>
          </c:dPt>
          <c:dPt>
            <c:idx val="16"/>
            <c:bubble3D val="0"/>
            <c:spPr>
              <a:gradFill rotWithShape="1">
                <a:gsLst>
                  <a:gs pos="0">
                    <a:schemeClr val="accent5">
                      <a:lumMod val="80000"/>
                      <a:lumOff val="20000"/>
                      <a:tint val="96000"/>
                      <a:lumMod val="104000"/>
                    </a:schemeClr>
                  </a:gs>
                  <a:gs pos="100000">
                    <a:schemeClr val="accent5">
                      <a:lumMod val="80000"/>
                      <a:lumOff val="20000"/>
                      <a:shade val="98000"/>
                      <a:lumMod val="94000"/>
                    </a:schemeClr>
                  </a:gs>
                </a:gsLst>
                <a:lin ang="5400000" scaled="0"/>
              </a:gradFill>
              <a:ln>
                <a:noFill/>
              </a:ln>
              <a:effectLst>
                <a:outerShdw blurRad="50800" dist="38100" dir="5400000" rotWithShape="0">
                  <a:srgbClr val="000000">
                    <a:alpha val="60000"/>
                  </a:srgbClr>
                </a:outerShdw>
              </a:effectLst>
            </c:spPr>
            <c:extLst>
              <c:ext xmlns:c16="http://schemas.microsoft.com/office/drawing/2014/chart" uri="{C3380CC4-5D6E-409C-BE32-E72D297353CC}">
                <c16:uniqueId val="{0000001E-8B28-4E18-98F1-FB537EB59F2B}"/>
              </c:ext>
            </c:extLst>
          </c:dPt>
          <c:dLbls>
            <c:dLbl>
              <c:idx val="0"/>
              <c:layout>
                <c:manualLayout>
                  <c:x val="0.38194459557574295"/>
                  <c:y val="8.543949801101732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234-44D7-AB76-A66C4D74B917}"/>
                </c:ext>
              </c:extLst>
            </c:dLbl>
            <c:dLbl>
              <c:idx val="1"/>
              <c:layout>
                <c:manualLayout>
                  <c:x val="0.22925199357523979"/>
                  <c:y val="0.1862948154668428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EAB-4788-B54A-50C659BC24FA}"/>
                </c:ext>
              </c:extLst>
            </c:dLbl>
            <c:dLbl>
              <c:idx val="2"/>
              <c:layout>
                <c:manualLayout>
                  <c:x val="0.10555567646059444"/>
                  <c:y val="0.2973548093338999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234-44D7-AB76-A66C4D74B917}"/>
                </c:ext>
              </c:extLst>
            </c:dLbl>
            <c:dLbl>
              <c:idx val="3"/>
              <c:layout>
                <c:manualLayout>
                  <c:x val="0.12153872720239799"/>
                  <c:y val="-2.359594887862601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234-44D7-AB76-A66C4D74B917}"/>
                </c:ext>
              </c:extLst>
            </c:dLbl>
            <c:dLbl>
              <c:idx val="4"/>
              <c:layout>
                <c:manualLayout>
                  <c:x val="3.681540210142193E-2"/>
                  <c:y val="0.1105490842401106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234-44D7-AB76-A66C4D74B917}"/>
                </c:ext>
              </c:extLst>
            </c:dLbl>
            <c:dLbl>
              <c:idx val="5"/>
              <c:layout>
                <c:manualLayout>
                  <c:x val="-8.543242404116623E-2"/>
                  <c:y val="-1.803575184727451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0234-44D7-AB76-A66C4D74B917}"/>
                </c:ext>
              </c:extLst>
            </c:dLbl>
            <c:dLbl>
              <c:idx val="6"/>
              <c:layout>
                <c:manualLayout>
                  <c:x val="-7.8711404058552495E-2"/>
                  <c:y val="-5.340027758747265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9511452265031962"/>
                      <c:h val="7.8188771307964117E-2"/>
                    </c:manualLayout>
                  </c15:layout>
                </c:ext>
                <c:ext xmlns:c16="http://schemas.microsoft.com/office/drawing/2014/chart" uri="{C3380CC4-5D6E-409C-BE32-E72D297353CC}">
                  <c16:uniqueId val="{00000007-2EAB-4788-B54A-50C659BC24FA}"/>
                </c:ext>
              </c:extLst>
            </c:dLbl>
            <c:dLbl>
              <c:idx val="7"/>
              <c:layout>
                <c:manualLayout>
                  <c:x val="-1.3713748218913847E-2"/>
                  <c:y val="-6.0433985965190904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1"/>
              <c:showSerName val="0"/>
              <c:showPercent val="0"/>
              <c:showBubbleSize val="0"/>
              <c:extLst>
                <c:ext xmlns:c15="http://schemas.microsoft.com/office/drawing/2012/chart" uri="{CE6537A1-D6FC-4f65-9D91-7224C49458BB}">
                  <c15:layout>
                    <c:manualLayout>
                      <c:w val="0.22509024771328165"/>
                      <c:h val="0.12361292851404537"/>
                    </c:manualLayout>
                  </c15:layout>
                </c:ext>
                <c:ext xmlns:c16="http://schemas.microsoft.com/office/drawing/2014/chart" uri="{C3380CC4-5D6E-409C-BE32-E72D297353CC}">
                  <c16:uniqueId val="{00000008-2EAB-4788-B54A-50C659BC24FA}"/>
                </c:ext>
              </c:extLst>
            </c:dLbl>
            <c:dLbl>
              <c:idx val="8"/>
              <c:layout>
                <c:manualLayout>
                  <c:x val="-6.666667395742279E-2"/>
                  <c:y val="1.992530649931447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EAB-4788-B54A-50C659BC24FA}"/>
                </c:ext>
              </c:extLst>
            </c:dLbl>
            <c:dLbl>
              <c:idx val="9"/>
              <c:layout>
                <c:manualLayout>
                  <c:x val="-7.7952436346504408E-2"/>
                  <c:y val="1.6954292679918628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1"/>
              <c:showSerName val="0"/>
              <c:showPercent val="0"/>
              <c:showBubbleSize val="0"/>
              <c:extLst>
                <c:ext xmlns:c15="http://schemas.microsoft.com/office/drawing/2012/chart" uri="{CE6537A1-D6FC-4f65-9D91-7224C49458BB}">
                  <c15:layout>
                    <c:manualLayout>
                      <c:w val="0.21388891228006476"/>
                      <c:h val="0.10352931436907983"/>
                    </c:manualLayout>
                  </c15:layout>
                </c:ext>
                <c:ext xmlns:c16="http://schemas.microsoft.com/office/drawing/2014/chart" uri="{C3380CC4-5D6E-409C-BE32-E72D297353CC}">
                  <c16:uniqueId val="{00000005-0234-44D7-AB76-A66C4D74B917}"/>
                </c:ext>
              </c:extLst>
            </c:dLbl>
            <c:dLbl>
              <c:idx val="10"/>
              <c:delete val="1"/>
              <c:extLst>
                <c:ext xmlns:c15="http://schemas.microsoft.com/office/drawing/2012/chart" uri="{CE6537A1-D6FC-4f65-9D91-7224C49458BB}"/>
                <c:ext xmlns:c16="http://schemas.microsoft.com/office/drawing/2014/chart" uri="{C3380CC4-5D6E-409C-BE32-E72D297353CC}">
                  <c16:uniqueId val="{00000006-0234-44D7-AB76-A66C4D74B917}"/>
                </c:ext>
              </c:extLst>
            </c:dLbl>
            <c:dLbl>
              <c:idx val="11"/>
              <c:delete val="1"/>
              <c:extLst>
                <c:ext xmlns:c15="http://schemas.microsoft.com/office/drawing/2012/chart" uri="{CE6537A1-D6FC-4f65-9D91-7224C49458BB}"/>
                <c:ext xmlns:c16="http://schemas.microsoft.com/office/drawing/2014/chart" uri="{C3380CC4-5D6E-409C-BE32-E72D297353CC}">
                  <c16:uniqueId val="{00000018-C0F3-4777-BA3D-C1D71B55D23C}"/>
                </c:ext>
              </c:extLst>
            </c:dLbl>
            <c:dLbl>
              <c:idx val="12"/>
              <c:layout>
                <c:manualLayout>
                  <c:x val="-9.8552176132127745E-2"/>
                  <c:y val="-9.840450560116779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C0F3-4777-BA3D-C1D71B55D23C}"/>
                </c:ext>
              </c:extLst>
            </c:dLbl>
            <c:dLbl>
              <c:idx val="13"/>
              <c:delete val="1"/>
              <c:extLst>
                <c:ext xmlns:c15="http://schemas.microsoft.com/office/drawing/2012/chart" uri="{CE6537A1-D6FC-4f65-9D91-7224C49458BB}"/>
                <c:ext xmlns:c16="http://schemas.microsoft.com/office/drawing/2014/chart" uri="{C3380CC4-5D6E-409C-BE32-E72D297353CC}">
                  <c16:uniqueId val="{00000016-C0F3-4777-BA3D-C1D71B55D23C}"/>
                </c:ext>
              </c:extLst>
            </c:dLbl>
            <c:dLbl>
              <c:idx val="14"/>
              <c:delete val="1"/>
              <c:extLst>
                <c:ext xmlns:c15="http://schemas.microsoft.com/office/drawing/2012/chart" uri="{CE6537A1-D6FC-4f65-9D91-7224C49458BB}"/>
                <c:ext xmlns:c16="http://schemas.microsoft.com/office/drawing/2014/chart" uri="{C3380CC4-5D6E-409C-BE32-E72D297353CC}">
                  <c16:uniqueId val="{00000020-8B28-4E18-98F1-FB537EB59F2B}"/>
                </c:ext>
              </c:extLst>
            </c:dLbl>
            <c:dLbl>
              <c:idx val="15"/>
              <c:layout>
                <c:manualLayout>
                  <c:x val="0.18482176124472455"/>
                  <c:y val="-5.927632962794324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F-8B28-4E18-98F1-FB537EB59F2B}"/>
                </c:ext>
              </c:extLst>
            </c:dLbl>
            <c:dLbl>
              <c:idx val="16"/>
              <c:delete val="1"/>
              <c:extLst>
                <c:ext xmlns:c15="http://schemas.microsoft.com/office/drawing/2012/chart" uri="{CE6537A1-D6FC-4f65-9D91-7224C49458BB}"/>
                <c:ext xmlns:c16="http://schemas.microsoft.com/office/drawing/2014/chart" uri="{C3380CC4-5D6E-409C-BE32-E72D297353CC}">
                  <c16:uniqueId val="{0000001E-8B28-4E18-98F1-FB537EB59F2B}"/>
                </c:ext>
              </c:extLst>
            </c:dLbl>
            <c:dLbl>
              <c:idx val="17"/>
              <c:layout>
                <c:manualLayout>
                  <c:x val="0.23886933933391724"/>
                  <c:y val="-5.261710246322979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8B28-4E18-98F1-FB537EB59F2B}"/>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lt-LT"/>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Sheet1!$A$1:$Q$1</c:f>
              <c:strCache>
                <c:ptCount val="17"/>
                <c:pt idx="0">
                  <c:v>Gamybinių įrenginių gedimas technologinio proceso metu</c:v>
                </c:pt>
                <c:pt idx="1">
                  <c:v>Transporto priemonių elektros instaliacijos gedimai</c:v>
                </c:pt>
                <c:pt idx="2">
                  <c:v>Krosnių, židinių bei dūmtraukių įrengimo ir eksploatavimo reikalavimų pažeidimai</c:v>
                </c:pt>
                <c:pt idx="3">
                  <c:v>Neatsargus žmogaus elgesys</c:v>
                </c:pt>
                <c:pt idx="4">
                  <c:v>Žaibo iškrova</c:v>
                </c:pt>
                <c:pt idx="5">
                  <c:v>Priešgaisrinės saugos taisyklių pažeidimai atliekant ugnies, suvirinimo darbus</c:v>
                </c:pt>
                <c:pt idx="6">
                  <c:v>Kitos priežastys</c:v>
                </c:pt>
                <c:pt idx="7">
                  <c:v>Elektros įrenginių, prietaisų, elektros instaliacijos gedimai</c:v>
                </c:pt>
                <c:pt idx="8">
                  <c:v>Pašalinis ugnies šaltinis</c:v>
                </c:pt>
                <c:pt idx="9">
                  <c:v>Transporto priemonių kuro tiekimo sistemos gedimai</c:v>
                </c:pt>
                <c:pt idx="10">
                  <c:v>Savaiminis medžiagų užsidegimas</c:v>
                </c:pt>
                <c:pt idx="11">
                  <c:v>Vaikų išdykavimas</c:v>
                </c:pt>
                <c:pt idx="12">
                  <c:v>Kiti transporto priemonių gedimai</c:v>
                </c:pt>
                <c:pt idx="13">
                  <c:v>Dujų, žibalinių, benzininių įrenginių, prietaisų gedimai</c:v>
                </c:pt>
                <c:pt idx="14">
                  <c:v>Elektros įrenginių, prietaisų, elektros instaliacijos gedimai</c:v>
                </c:pt>
                <c:pt idx="15">
                  <c:v>Krosnių, židinių bei dūmtraukių gedimai</c:v>
                </c:pt>
                <c:pt idx="16">
                  <c:v>Šiukšlių, buitinių atliekų deginimas</c:v>
                </c:pt>
              </c:strCache>
            </c:strRef>
          </c:cat>
          <c:val>
            <c:numRef>
              <c:f>Sheet1!$A$2:$Q$2</c:f>
              <c:numCache>
                <c:formatCode>General</c:formatCode>
                <c:ptCount val="17"/>
                <c:pt idx="0">
                  <c:v>4</c:v>
                </c:pt>
                <c:pt idx="1">
                  <c:v>7</c:v>
                </c:pt>
                <c:pt idx="2">
                  <c:v>19</c:v>
                </c:pt>
                <c:pt idx="3">
                  <c:v>71</c:v>
                </c:pt>
                <c:pt idx="4">
                  <c:v>1</c:v>
                </c:pt>
                <c:pt idx="5">
                  <c:v>1</c:v>
                </c:pt>
                <c:pt idx="6">
                  <c:v>11</c:v>
                </c:pt>
                <c:pt idx="7">
                  <c:v>18</c:v>
                </c:pt>
                <c:pt idx="8">
                  <c:v>10</c:v>
                </c:pt>
                <c:pt idx="9">
                  <c:v>2</c:v>
                </c:pt>
                <c:pt idx="10">
                  <c:v>0</c:v>
                </c:pt>
                <c:pt idx="11">
                  <c:v>0</c:v>
                </c:pt>
                <c:pt idx="12">
                  <c:v>3</c:v>
                </c:pt>
                <c:pt idx="13">
                  <c:v>0</c:v>
                </c:pt>
                <c:pt idx="14">
                  <c:v>0</c:v>
                </c:pt>
                <c:pt idx="15">
                  <c:v>17</c:v>
                </c:pt>
              </c:numCache>
            </c:numRef>
          </c:val>
          <c:extLst>
            <c:ext xmlns:c16="http://schemas.microsoft.com/office/drawing/2014/chart" uri="{C3380CC4-5D6E-409C-BE32-E72D297353CC}">
              <c16:uniqueId val="{00000000-2EAB-4788-B54A-50C659BC24FA}"/>
            </c:ext>
          </c:extLst>
        </c:ser>
        <c:dLbls>
          <c:showLegendKey val="0"/>
          <c:showVal val="0"/>
          <c:showCatName val="0"/>
          <c:showSerName val="0"/>
          <c:showPercent val="0"/>
          <c:showBubbleSize val="0"/>
          <c:showLeaderLines val="1"/>
        </c:dLbls>
        <c:firstSliceAng val="10"/>
      </c:pieChart>
      <c:spPr>
        <a:noFill/>
        <a:ln>
          <a:noFill/>
        </a:ln>
        <a:effectLst/>
      </c:spPr>
    </c:plotArea>
    <c:plotVisOnly val="1"/>
    <c:dispBlanksAs val="zero"/>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CCD55-CCC2-4730-AFB1-800A5AEA57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t-LT"/>
        </a:p>
      </dgm:t>
    </dgm:pt>
    <dgm:pt modelId="{E09ABE4C-7FB8-4475-93EC-B35EB235AB9E}">
      <dgm:prSet phldrT="[Tekstas]" custT="1"/>
      <dgm:spPr/>
      <dgm:t>
        <a:bodyPr/>
        <a:lstStyle/>
        <a:p>
          <a:r>
            <a:rPr lang="lt-LT" sz="1800" dirty="0">
              <a:latin typeface="Times New Roman" panose="02020603050405020304" pitchFamily="18" charset="0"/>
              <a:cs typeface="Times New Roman" panose="02020603050405020304" pitchFamily="18" charset="0"/>
            </a:rPr>
            <a:t>Netvarkinga krosnis ar dūmtraukis?</a:t>
          </a:r>
        </a:p>
      </dgm:t>
    </dgm:pt>
    <dgm:pt modelId="{08EB352E-D3FE-4247-A9DF-EF5A86EDE417}" type="parTrans" cxnId="{1D17AAA1-11F6-4EF1-8B77-ED21D2476699}">
      <dgm:prSet/>
      <dgm:spPr/>
      <dgm:t>
        <a:bodyPr/>
        <a:lstStyle/>
        <a:p>
          <a:endParaRPr lang="lt-LT"/>
        </a:p>
      </dgm:t>
    </dgm:pt>
    <dgm:pt modelId="{09D39089-DBF8-4765-BF2A-97C384A5FA12}" type="sibTrans" cxnId="{1D17AAA1-11F6-4EF1-8B77-ED21D2476699}">
      <dgm:prSet/>
      <dgm:spPr/>
      <dgm:t>
        <a:bodyPr/>
        <a:lstStyle/>
        <a:p>
          <a:endParaRPr lang="lt-LT"/>
        </a:p>
      </dgm:t>
    </dgm:pt>
    <dgm:pt modelId="{F6FD30F5-F6A3-4C08-A34B-DB470924C08F}">
      <dgm:prSet phldrT="[Tekstas]" custT="1"/>
      <dgm:spPr/>
      <dgm:t>
        <a:bodyPr/>
        <a:lstStyle/>
        <a:p>
          <a:r>
            <a:rPr lang="lt-LT" sz="1800" dirty="0">
              <a:latin typeface="Times New Roman" panose="02020603050405020304" pitchFamily="18" charset="0"/>
              <a:cs typeface="Times New Roman" panose="02020603050405020304" pitchFamily="18" charset="0"/>
            </a:rPr>
            <a:t>Reikalingas autonominis dūmų signalizatorius?</a:t>
          </a:r>
        </a:p>
      </dgm:t>
    </dgm:pt>
    <dgm:pt modelId="{A8180D9D-6EC9-4DE8-9411-919CBD181AD8}" type="parTrans" cxnId="{07E74E6A-3617-4AB6-8258-09D1422A224C}">
      <dgm:prSet/>
      <dgm:spPr/>
      <dgm:t>
        <a:bodyPr/>
        <a:lstStyle/>
        <a:p>
          <a:endParaRPr lang="lt-LT"/>
        </a:p>
      </dgm:t>
    </dgm:pt>
    <dgm:pt modelId="{5664A017-404A-42B4-ABAC-18DD7A3E2F74}" type="sibTrans" cxnId="{07E74E6A-3617-4AB6-8258-09D1422A224C}">
      <dgm:prSet/>
      <dgm:spPr/>
      <dgm:t>
        <a:bodyPr/>
        <a:lstStyle/>
        <a:p>
          <a:endParaRPr lang="lt-LT"/>
        </a:p>
      </dgm:t>
    </dgm:pt>
    <dgm:pt modelId="{DBEEC730-C4D4-4E69-ABD6-5FEBD94B28E0}">
      <dgm:prSet phldrT="[Tekstas]" custT="1"/>
      <dgm:spPr/>
      <dgm:t>
        <a:bodyPr/>
        <a:lstStyle/>
        <a:p>
          <a:pPr algn="l"/>
          <a:r>
            <a:rPr lang="lt-LT" sz="1800" dirty="0">
              <a:latin typeface="Times New Roman" panose="02020603050405020304" pitchFamily="18" charset="0"/>
              <a:cs typeface="Times New Roman" panose="02020603050405020304" pitchFamily="18" charset="0"/>
            </a:rPr>
            <a:t>Patarkite, kad juos įsigyti galima specializuotose ar statybinių prekių parduotuvėse. Lėšų tam neturintiems gyventojams pasiūlykite pagalbos kreiptis į seniūnus,</a:t>
          </a:r>
          <a:r>
            <a:rPr lang="lt-LT" sz="1800" b="0" dirty="0">
              <a:latin typeface="Times New Roman" panose="02020603050405020304" pitchFamily="18" charset="0"/>
              <a:cs typeface="Times New Roman" panose="02020603050405020304" pitchFamily="18" charset="0"/>
            </a:rPr>
            <a:t> seniūnijų socialinius darbuotojus</a:t>
          </a:r>
        </a:p>
      </dgm:t>
    </dgm:pt>
    <dgm:pt modelId="{4013496C-27A0-4A4B-82AD-A6F4C7AF4B5F}" type="parTrans" cxnId="{D89CD273-7449-46F5-8574-C2217D65A054}">
      <dgm:prSet/>
      <dgm:spPr/>
      <dgm:t>
        <a:bodyPr/>
        <a:lstStyle/>
        <a:p>
          <a:endParaRPr lang="lt-LT"/>
        </a:p>
      </dgm:t>
    </dgm:pt>
    <dgm:pt modelId="{462C5BEE-244F-42F7-9941-1D3A85D78793}" type="sibTrans" cxnId="{D89CD273-7449-46F5-8574-C2217D65A054}">
      <dgm:prSet/>
      <dgm:spPr/>
      <dgm:t>
        <a:bodyPr/>
        <a:lstStyle/>
        <a:p>
          <a:endParaRPr lang="lt-LT"/>
        </a:p>
      </dgm:t>
    </dgm:pt>
    <dgm:pt modelId="{D1D52C0A-7961-4F16-98C2-FCA69A61F1CE}">
      <dgm:prSet phldrT="[Tekstas]" custT="1"/>
      <dgm:spPr/>
      <dgm:t>
        <a:bodyPr/>
        <a:lstStyle/>
        <a:p>
          <a:r>
            <a:rPr lang="lt-LT" sz="1800" dirty="0">
              <a:latin typeface="Times New Roman" panose="02020603050405020304" pitchFamily="18" charset="0"/>
              <a:cs typeface="Times New Roman" panose="02020603050405020304" pitchFamily="18" charset="0"/>
            </a:rPr>
            <a:t>Kreiptis pagalbos į kaminkrėčius</a:t>
          </a:r>
        </a:p>
      </dgm:t>
    </dgm:pt>
    <dgm:pt modelId="{9B1E78D0-D9E8-44CF-A764-E2A4C3515B7E}" type="parTrans" cxnId="{30C33C0B-4198-4868-9104-5011DD5179B3}">
      <dgm:prSet/>
      <dgm:spPr/>
      <dgm:t>
        <a:bodyPr/>
        <a:lstStyle/>
        <a:p>
          <a:endParaRPr lang="lt-LT"/>
        </a:p>
      </dgm:t>
    </dgm:pt>
    <dgm:pt modelId="{36136EE4-3AEF-4400-8B72-25AE1DC14872}" type="sibTrans" cxnId="{30C33C0B-4198-4868-9104-5011DD5179B3}">
      <dgm:prSet/>
      <dgm:spPr/>
      <dgm:t>
        <a:bodyPr/>
        <a:lstStyle/>
        <a:p>
          <a:endParaRPr lang="lt-LT"/>
        </a:p>
      </dgm:t>
    </dgm:pt>
    <dgm:pt modelId="{B4B36D70-CDEF-4120-980A-C2B99E5F7C5B}">
      <dgm:prSet phldrT="[Tekstas]" custT="1"/>
      <dgm:spPr/>
      <dgm:t>
        <a:bodyPr/>
        <a:lstStyle/>
        <a:p>
          <a:r>
            <a:rPr lang="lt-LT" sz="1800" dirty="0">
              <a:latin typeface="Times New Roman" panose="02020603050405020304" pitchFamily="18" charset="0"/>
              <a:cs typeface="Times New Roman" panose="02020603050405020304" pitchFamily="18" charset="0"/>
            </a:rPr>
            <a:t>Kreiptis pagalbos į seniūniją</a:t>
          </a:r>
        </a:p>
      </dgm:t>
    </dgm:pt>
    <dgm:pt modelId="{1844E33D-C445-4303-ADB2-A35F60825DBA}" type="parTrans" cxnId="{B218713D-3596-48AC-B8DC-EFCDCDCD26F5}">
      <dgm:prSet/>
      <dgm:spPr/>
      <dgm:t>
        <a:bodyPr/>
        <a:lstStyle/>
        <a:p>
          <a:endParaRPr lang="lt-LT"/>
        </a:p>
      </dgm:t>
    </dgm:pt>
    <dgm:pt modelId="{76A9AF3D-1C92-4EF5-8C7E-4B6F8111739B}" type="sibTrans" cxnId="{B218713D-3596-48AC-B8DC-EFCDCDCD26F5}">
      <dgm:prSet/>
      <dgm:spPr/>
      <dgm:t>
        <a:bodyPr/>
        <a:lstStyle/>
        <a:p>
          <a:endParaRPr lang="lt-LT"/>
        </a:p>
      </dgm:t>
    </dgm:pt>
    <dgm:pt modelId="{0B71EFAB-AE58-4F00-89B2-070F0EF23753}">
      <dgm:prSet phldrT="[Tekstas]" custT="1"/>
      <dgm:spPr/>
      <dgm:t>
        <a:bodyPr/>
        <a:lstStyle/>
        <a:p>
          <a:r>
            <a:rPr lang="lt-LT" sz="1800" dirty="0">
              <a:latin typeface="Times New Roman" panose="02020603050405020304" pitchFamily="18" charset="0"/>
              <a:cs typeface="Times New Roman" panose="02020603050405020304" pitchFamily="18" charset="0"/>
            </a:rPr>
            <a:t>Susitvarkyti krosnį ir išvalyti dūmtraukius patiems</a:t>
          </a:r>
        </a:p>
      </dgm:t>
    </dgm:pt>
    <dgm:pt modelId="{ED774973-DBED-4D33-B77D-BEE67A0AF554}" type="parTrans" cxnId="{71B6A810-A41B-4460-AA91-C9136251A16E}">
      <dgm:prSet/>
      <dgm:spPr/>
      <dgm:t>
        <a:bodyPr/>
        <a:lstStyle/>
        <a:p>
          <a:endParaRPr lang="lt-LT"/>
        </a:p>
      </dgm:t>
    </dgm:pt>
    <dgm:pt modelId="{123FED6C-4C92-4468-A71D-C4203B3B607F}" type="sibTrans" cxnId="{71B6A810-A41B-4460-AA91-C9136251A16E}">
      <dgm:prSet/>
      <dgm:spPr/>
      <dgm:t>
        <a:bodyPr/>
        <a:lstStyle/>
        <a:p>
          <a:endParaRPr lang="lt-LT"/>
        </a:p>
      </dgm:t>
    </dgm:pt>
    <dgm:pt modelId="{98151D3B-1161-4AF2-BD13-466E81A90E72}">
      <dgm:prSet phldrT="[Tekstas]" custT="1"/>
      <dgm:spPr/>
      <dgm:t>
        <a:bodyPr/>
        <a:lstStyle/>
        <a:p>
          <a:r>
            <a:rPr lang="lt-LT" sz="1800" dirty="0">
              <a:latin typeface="Times New Roman" panose="02020603050405020304" pitchFamily="18" charset="0"/>
              <a:cs typeface="Times New Roman" panose="02020603050405020304" pitchFamily="18" charset="0"/>
            </a:rPr>
            <a:t>Paprašyti kaimynų ar giminaičių pagalbos</a:t>
          </a:r>
        </a:p>
      </dgm:t>
    </dgm:pt>
    <dgm:pt modelId="{D009E3D5-0A65-40AC-99C7-B282C12D4AF5}" type="parTrans" cxnId="{F8F9CC34-531A-4F7E-8B6F-B59187AF579A}">
      <dgm:prSet/>
      <dgm:spPr/>
      <dgm:t>
        <a:bodyPr/>
        <a:lstStyle/>
        <a:p>
          <a:endParaRPr lang="en-US"/>
        </a:p>
      </dgm:t>
    </dgm:pt>
    <dgm:pt modelId="{32111076-4150-4C10-A7DC-9182F8CBD9E1}" type="sibTrans" cxnId="{F8F9CC34-531A-4F7E-8B6F-B59187AF579A}">
      <dgm:prSet/>
      <dgm:spPr/>
      <dgm:t>
        <a:bodyPr/>
        <a:lstStyle/>
        <a:p>
          <a:endParaRPr lang="en-US"/>
        </a:p>
      </dgm:t>
    </dgm:pt>
    <dgm:pt modelId="{5647E7EF-B10B-447F-ACE7-6B760E349C1D}">
      <dgm:prSet phldrT="[Tekstas]" custT="1"/>
      <dgm:spPr/>
      <dgm:t>
        <a:bodyPr/>
        <a:lstStyle/>
        <a:p>
          <a:r>
            <a:rPr lang="lt-LT" sz="1800" dirty="0">
              <a:latin typeface="Times New Roman" panose="02020603050405020304" pitchFamily="18" charset="0"/>
              <a:cs typeface="Times New Roman" panose="02020603050405020304" pitchFamily="18" charset="0"/>
            </a:rPr>
            <a:t>Netvarkinga elektros instaliacija?</a:t>
          </a:r>
        </a:p>
      </dgm:t>
    </dgm:pt>
    <dgm:pt modelId="{33803F01-C4F3-4633-9B50-241B4EE1E2B6}" type="sibTrans" cxnId="{CA9CFFE8-71C2-4EFF-AABB-8DD24DF548E3}">
      <dgm:prSet/>
      <dgm:spPr/>
      <dgm:t>
        <a:bodyPr/>
        <a:lstStyle/>
        <a:p>
          <a:endParaRPr lang="lt-LT"/>
        </a:p>
      </dgm:t>
    </dgm:pt>
    <dgm:pt modelId="{57FC5E77-71B1-4726-84C1-25E2FC10C249}" type="parTrans" cxnId="{CA9CFFE8-71C2-4EFF-AABB-8DD24DF548E3}">
      <dgm:prSet/>
      <dgm:spPr/>
      <dgm:t>
        <a:bodyPr/>
        <a:lstStyle/>
        <a:p>
          <a:endParaRPr lang="lt-LT"/>
        </a:p>
      </dgm:t>
    </dgm:pt>
    <dgm:pt modelId="{EAFA2E47-301F-4DCF-8804-8B4DC06BB310}">
      <dgm:prSet phldrT="[Tekstas]" custT="1"/>
      <dgm:spPr/>
      <dgm:t>
        <a:bodyPr/>
        <a:lstStyle/>
        <a:p>
          <a:r>
            <a:rPr lang="lt-LT" sz="1800" dirty="0">
              <a:latin typeface="Times New Roman" panose="02020603050405020304" pitchFamily="18" charset="0"/>
              <a:cs typeface="Times New Roman" panose="02020603050405020304" pitchFamily="18" charset="0"/>
            </a:rPr>
            <a:t>Patarkite kreiptis į elektros instaliacijų ir sistemų specialistus</a:t>
          </a:r>
        </a:p>
      </dgm:t>
    </dgm:pt>
    <dgm:pt modelId="{8E3B0939-99C2-4146-B227-54160DB764B6}" type="parTrans" cxnId="{76C6592B-0D74-4CDF-A204-3A7525EC8BC3}">
      <dgm:prSet/>
      <dgm:spPr/>
      <dgm:t>
        <a:bodyPr/>
        <a:lstStyle/>
        <a:p>
          <a:endParaRPr lang="en-US"/>
        </a:p>
      </dgm:t>
    </dgm:pt>
    <dgm:pt modelId="{B38CB0E6-DFA7-4A69-BF21-ACC6ECC96587}" type="sibTrans" cxnId="{76C6592B-0D74-4CDF-A204-3A7525EC8BC3}">
      <dgm:prSet/>
      <dgm:spPr/>
      <dgm:t>
        <a:bodyPr/>
        <a:lstStyle/>
        <a:p>
          <a:endParaRPr lang="en-US"/>
        </a:p>
      </dgm:t>
    </dgm:pt>
    <dgm:pt modelId="{6BC725B1-3A91-4F85-83F3-AEDE274EF5AE}">
      <dgm:prSet phldrT="[Tekstas]" custT="1"/>
      <dgm:spPr/>
      <dgm:t>
        <a:bodyPr/>
        <a:lstStyle/>
        <a:p>
          <a:r>
            <a:rPr lang="lt-LT" sz="1800" dirty="0">
              <a:latin typeface="Times New Roman" panose="02020603050405020304" pitchFamily="18" charset="0"/>
              <a:cs typeface="Times New Roman" panose="02020603050405020304" pitchFamily="18" charset="0"/>
            </a:rPr>
            <a:t>Nenaudoti gaisro pavojų keliančių įrenginių </a:t>
          </a:r>
        </a:p>
      </dgm:t>
    </dgm:pt>
    <dgm:pt modelId="{E9234839-D637-4A1C-A19A-F4089AC9C8B1}" type="parTrans" cxnId="{C4250E71-EB62-4F7A-84D0-C4C8A7879A8B}">
      <dgm:prSet/>
      <dgm:spPr/>
      <dgm:t>
        <a:bodyPr/>
        <a:lstStyle/>
        <a:p>
          <a:endParaRPr lang="en-US"/>
        </a:p>
      </dgm:t>
    </dgm:pt>
    <dgm:pt modelId="{07206C7B-0E79-47DA-88C8-83CE8F051390}" type="sibTrans" cxnId="{C4250E71-EB62-4F7A-84D0-C4C8A7879A8B}">
      <dgm:prSet/>
      <dgm:spPr/>
      <dgm:t>
        <a:bodyPr/>
        <a:lstStyle/>
        <a:p>
          <a:endParaRPr lang="en-US"/>
        </a:p>
      </dgm:t>
    </dgm:pt>
    <dgm:pt modelId="{2C0F0775-EA86-4B5E-98CA-7FE756152C7F}" type="pres">
      <dgm:prSet presAssocID="{605CCD55-CCC2-4730-AFB1-800A5AEA57A1}" presName="Name0" presStyleCnt="0">
        <dgm:presLayoutVars>
          <dgm:dir/>
          <dgm:animLvl val="lvl"/>
          <dgm:resizeHandles val="exact"/>
        </dgm:presLayoutVars>
      </dgm:prSet>
      <dgm:spPr/>
    </dgm:pt>
    <dgm:pt modelId="{9E9DA8BF-FFB0-403A-BC67-9872F6C6538F}" type="pres">
      <dgm:prSet presAssocID="{E09ABE4C-7FB8-4475-93EC-B35EB235AB9E}" presName="linNode" presStyleCnt="0"/>
      <dgm:spPr/>
    </dgm:pt>
    <dgm:pt modelId="{4639C80B-A9D8-41C7-950C-434A586D2033}" type="pres">
      <dgm:prSet presAssocID="{E09ABE4C-7FB8-4475-93EC-B35EB235AB9E}" presName="parentText" presStyleLbl="node1" presStyleIdx="0" presStyleCnt="3" custLinFactNeighborY="1445">
        <dgm:presLayoutVars>
          <dgm:chMax val="1"/>
          <dgm:bulletEnabled val="1"/>
        </dgm:presLayoutVars>
      </dgm:prSet>
      <dgm:spPr/>
    </dgm:pt>
    <dgm:pt modelId="{09D99B30-C0A5-45AC-A912-D668A7C685AD}" type="pres">
      <dgm:prSet presAssocID="{E09ABE4C-7FB8-4475-93EC-B35EB235AB9E}" presName="descendantText" presStyleLbl="alignAccFollowNode1" presStyleIdx="0" presStyleCnt="3" custScaleY="166739" custLinFactY="-62606" custLinFactNeighborX="-1560" custLinFactNeighborY="-100000">
        <dgm:presLayoutVars>
          <dgm:bulletEnabled val="1"/>
        </dgm:presLayoutVars>
      </dgm:prSet>
      <dgm:spPr/>
    </dgm:pt>
    <dgm:pt modelId="{D84E42CA-A230-4C0E-851D-DDAC8F489BB4}" type="pres">
      <dgm:prSet presAssocID="{09D39089-DBF8-4765-BF2A-97C384A5FA12}" presName="sp" presStyleCnt="0"/>
      <dgm:spPr/>
    </dgm:pt>
    <dgm:pt modelId="{DDAFDF7B-7C96-499C-B071-D621E09D200B}" type="pres">
      <dgm:prSet presAssocID="{5647E7EF-B10B-447F-ACE7-6B760E349C1D}" presName="linNode" presStyleCnt="0"/>
      <dgm:spPr/>
    </dgm:pt>
    <dgm:pt modelId="{61331FB5-1D23-447D-B945-3E751B65253F}" type="pres">
      <dgm:prSet presAssocID="{5647E7EF-B10B-447F-ACE7-6B760E349C1D}" presName="parentText" presStyleLbl="node1" presStyleIdx="1" presStyleCnt="3" custLinFactNeighborY="-32">
        <dgm:presLayoutVars>
          <dgm:chMax val="1"/>
          <dgm:bulletEnabled val="1"/>
        </dgm:presLayoutVars>
      </dgm:prSet>
      <dgm:spPr/>
    </dgm:pt>
    <dgm:pt modelId="{8EEA32B1-FA8F-44FD-8007-6172D4A9CD65}" type="pres">
      <dgm:prSet presAssocID="{5647E7EF-B10B-447F-ACE7-6B760E349C1D}" presName="descendantText" presStyleLbl="alignAccFollowNode1" presStyleIdx="1" presStyleCnt="3">
        <dgm:presLayoutVars>
          <dgm:bulletEnabled val="1"/>
        </dgm:presLayoutVars>
      </dgm:prSet>
      <dgm:spPr/>
    </dgm:pt>
    <dgm:pt modelId="{235CAFC2-B931-4707-B328-900D5882FADA}" type="pres">
      <dgm:prSet presAssocID="{33803F01-C4F3-4633-9B50-241B4EE1E2B6}" presName="sp" presStyleCnt="0"/>
      <dgm:spPr/>
    </dgm:pt>
    <dgm:pt modelId="{FF580B14-3D56-4363-BD91-E862AD8951CB}" type="pres">
      <dgm:prSet presAssocID="{F6FD30F5-F6A3-4C08-A34B-DB470924C08F}" presName="linNode" presStyleCnt="0"/>
      <dgm:spPr/>
    </dgm:pt>
    <dgm:pt modelId="{A31ABDC5-0363-4B86-B3D5-3748D7F68377}" type="pres">
      <dgm:prSet presAssocID="{F6FD30F5-F6A3-4C08-A34B-DB470924C08F}" presName="parentText" presStyleLbl="node1" presStyleIdx="2" presStyleCnt="3" custLinFactNeighborY="-176">
        <dgm:presLayoutVars>
          <dgm:chMax val="1"/>
          <dgm:bulletEnabled val="1"/>
        </dgm:presLayoutVars>
      </dgm:prSet>
      <dgm:spPr/>
    </dgm:pt>
    <dgm:pt modelId="{E84C9A88-7AA1-47BC-89DD-41ADBA546781}" type="pres">
      <dgm:prSet presAssocID="{F6FD30F5-F6A3-4C08-A34B-DB470924C08F}" presName="descendantText" presStyleLbl="alignAccFollowNode1" presStyleIdx="2" presStyleCnt="3" custScaleY="155973">
        <dgm:presLayoutVars>
          <dgm:bulletEnabled val="1"/>
        </dgm:presLayoutVars>
      </dgm:prSet>
      <dgm:spPr/>
    </dgm:pt>
  </dgm:ptLst>
  <dgm:cxnLst>
    <dgm:cxn modelId="{30C33C0B-4198-4868-9104-5011DD5179B3}" srcId="{E09ABE4C-7FB8-4475-93EC-B35EB235AB9E}" destId="{D1D52C0A-7961-4F16-98C2-FCA69A61F1CE}" srcOrd="2" destOrd="0" parTransId="{9B1E78D0-D9E8-44CF-A764-E2A4C3515B7E}" sibTransId="{36136EE4-3AEF-4400-8B72-25AE1DC14872}"/>
    <dgm:cxn modelId="{71B6A810-A41B-4460-AA91-C9136251A16E}" srcId="{E09ABE4C-7FB8-4475-93EC-B35EB235AB9E}" destId="{0B71EFAB-AE58-4F00-89B2-070F0EF23753}" srcOrd="0" destOrd="0" parTransId="{ED774973-DBED-4D33-B77D-BEE67A0AF554}" sibTransId="{123FED6C-4C92-4468-A71D-C4203B3B607F}"/>
    <dgm:cxn modelId="{A394AA13-2F75-4D6D-BF49-E408D0B67990}" type="presOf" srcId="{E09ABE4C-7FB8-4475-93EC-B35EB235AB9E}" destId="{4639C80B-A9D8-41C7-950C-434A586D2033}" srcOrd="0" destOrd="0" presId="urn:microsoft.com/office/officeart/2005/8/layout/vList5"/>
    <dgm:cxn modelId="{728FBF19-FA61-4A40-A946-08D0663C5296}" type="presOf" srcId="{5647E7EF-B10B-447F-ACE7-6B760E349C1D}" destId="{61331FB5-1D23-447D-B945-3E751B65253F}" srcOrd="0" destOrd="0" presId="urn:microsoft.com/office/officeart/2005/8/layout/vList5"/>
    <dgm:cxn modelId="{EEA78F29-03C5-442E-B416-537AD4DDE0C2}" type="presOf" srcId="{EAFA2E47-301F-4DCF-8804-8B4DC06BB310}" destId="{8EEA32B1-FA8F-44FD-8007-6172D4A9CD65}" srcOrd="0" destOrd="0" presId="urn:microsoft.com/office/officeart/2005/8/layout/vList5"/>
    <dgm:cxn modelId="{76C6592B-0D74-4CDF-A204-3A7525EC8BC3}" srcId="{5647E7EF-B10B-447F-ACE7-6B760E349C1D}" destId="{EAFA2E47-301F-4DCF-8804-8B4DC06BB310}" srcOrd="0" destOrd="0" parTransId="{8E3B0939-99C2-4146-B227-54160DB764B6}" sibTransId="{B38CB0E6-DFA7-4A69-BF21-ACC6ECC96587}"/>
    <dgm:cxn modelId="{CB976431-F814-44D6-BBEE-C5A48FCF721B}" type="presOf" srcId="{DBEEC730-C4D4-4E69-ABD6-5FEBD94B28E0}" destId="{E84C9A88-7AA1-47BC-89DD-41ADBA546781}" srcOrd="0" destOrd="0" presId="urn:microsoft.com/office/officeart/2005/8/layout/vList5"/>
    <dgm:cxn modelId="{F8F9CC34-531A-4F7E-8B6F-B59187AF579A}" srcId="{E09ABE4C-7FB8-4475-93EC-B35EB235AB9E}" destId="{98151D3B-1161-4AF2-BD13-466E81A90E72}" srcOrd="1" destOrd="0" parTransId="{D009E3D5-0A65-40AC-99C7-B282C12D4AF5}" sibTransId="{32111076-4150-4C10-A7DC-9182F8CBD9E1}"/>
    <dgm:cxn modelId="{23D0E536-6201-4BC9-B46C-75E1EA5A2C0F}" type="presOf" srcId="{B4B36D70-CDEF-4120-980A-C2B99E5F7C5B}" destId="{09D99B30-C0A5-45AC-A912-D668A7C685AD}" srcOrd="0" destOrd="3" presId="urn:microsoft.com/office/officeart/2005/8/layout/vList5"/>
    <dgm:cxn modelId="{225A4C39-157A-4816-9B07-05C71F761E6B}" type="presOf" srcId="{98151D3B-1161-4AF2-BD13-466E81A90E72}" destId="{09D99B30-C0A5-45AC-A912-D668A7C685AD}" srcOrd="0" destOrd="1" presId="urn:microsoft.com/office/officeart/2005/8/layout/vList5"/>
    <dgm:cxn modelId="{B218713D-3596-48AC-B8DC-EFCDCDCD26F5}" srcId="{E09ABE4C-7FB8-4475-93EC-B35EB235AB9E}" destId="{B4B36D70-CDEF-4120-980A-C2B99E5F7C5B}" srcOrd="3" destOrd="0" parTransId="{1844E33D-C445-4303-ADB2-A35F60825DBA}" sibTransId="{76A9AF3D-1C92-4EF5-8C7E-4B6F8111739B}"/>
    <dgm:cxn modelId="{E805E33D-EF4B-49D9-BE1E-D573EAFC33E9}" type="presOf" srcId="{F6FD30F5-F6A3-4C08-A34B-DB470924C08F}" destId="{A31ABDC5-0363-4B86-B3D5-3748D7F68377}" srcOrd="0" destOrd="0" presId="urn:microsoft.com/office/officeart/2005/8/layout/vList5"/>
    <dgm:cxn modelId="{DC70C963-EC75-4DF3-B438-75481F488C74}" type="presOf" srcId="{6BC725B1-3A91-4F85-83F3-AEDE274EF5AE}" destId="{8EEA32B1-FA8F-44FD-8007-6172D4A9CD65}" srcOrd="0" destOrd="1" presId="urn:microsoft.com/office/officeart/2005/8/layout/vList5"/>
    <dgm:cxn modelId="{38203A4A-9D82-4773-BF21-4F24DE5784AC}" type="presOf" srcId="{0B71EFAB-AE58-4F00-89B2-070F0EF23753}" destId="{09D99B30-C0A5-45AC-A912-D668A7C685AD}" srcOrd="0" destOrd="0" presId="urn:microsoft.com/office/officeart/2005/8/layout/vList5"/>
    <dgm:cxn modelId="{07E74E6A-3617-4AB6-8258-09D1422A224C}" srcId="{605CCD55-CCC2-4730-AFB1-800A5AEA57A1}" destId="{F6FD30F5-F6A3-4C08-A34B-DB470924C08F}" srcOrd="2" destOrd="0" parTransId="{A8180D9D-6EC9-4DE8-9411-919CBD181AD8}" sibTransId="{5664A017-404A-42B4-ABAC-18DD7A3E2F74}"/>
    <dgm:cxn modelId="{C4250E71-EB62-4F7A-84D0-C4C8A7879A8B}" srcId="{5647E7EF-B10B-447F-ACE7-6B760E349C1D}" destId="{6BC725B1-3A91-4F85-83F3-AEDE274EF5AE}" srcOrd="1" destOrd="0" parTransId="{E9234839-D637-4A1C-A19A-F4089AC9C8B1}" sibTransId="{07206C7B-0E79-47DA-88C8-83CE8F051390}"/>
    <dgm:cxn modelId="{D89CD273-7449-46F5-8574-C2217D65A054}" srcId="{F6FD30F5-F6A3-4C08-A34B-DB470924C08F}" destId="{DBEEC730-C4D4-4E69-ABD6-5FEBD94B28E0}" srcOrd="0" destOrd="0" parTransId="{4013496C-27A0-4A4B-82AD-A6F4C7AF4B5F}" sibTransId="{462C5BEE-244F-42F7-9941-1D3A85D78793}"/>
    <dgm:cxn modelId="{D202A580-0BEE-40D6-9C4B-099707E74DAF}" type="presOf" srcId="{605CCD55-CCC2-4730-AFB1-800A5AEA57A1}" destId="{2C0F0775-EA86-4B5E-98CA-7FE756152C7F}" srcOrd="0" destOrd="0" presId="urn:microsoft.com/office/officeart/2005/8/layout/vList5"/>
    <dgm:cxn modelId="{B0F48590-AD10-4335-A312-85D92962CFB5}" type="presOf" srcId="{D1D52C0A-7961-4F16-98C2-FCA69A61F1CE}" destId="{09D99B30-C0A5-45AC-A912-D668A7C685AD}" srcOrd="0" destOrd="2" presId="urn:microsoft.com/office/officeart/2005/8/layout/vList5"/>
    <dgm:cxn modelId="{1D17AAA1-11F6-4EF1-8B77-ED21D2476699}" srcId="{605CCD55-CCC2-4730-AFB1-800A5AEA57A1}" destId="{E09ABE4C-7FB8-4475-93EC-B35EB235AB9E}" srcOrd="0" destOrd="0" parTransId="{08EB352E-D3FE-4247-A9DF-EF5A86EDE417}" sibTransId="{09D39089-DBF8-4765-BF2A-97C384A5FA12}"/>
    <dgm:cxn modelId="{CA9CFFE8-71C2-4EFF-AABB-8DD24DF548E3}" srcId="{605CCD55-CCC2-4730-AFB1-800A5AEA57A1}" destId="{5647E7EF-B10B-447F-ACE7-6B760E349C1D}" srcOrd="1" destOrd="0" parTransId="{57FC5E77-71B1-4726-84C1-25E2FC10C249}" sibTransId="{33803F01-C4F3-4633-9B50-241B4EE1E2B6}"/>
    <dgm:cxn modelId="{6E2E8AA3-3A26-4CDE-AAA1-168038C23C88}" type="presParOf" srcId="{2C0F0775-EA86-4B5E-98CA-7FE756152C7F}" destId="{9E9DA8BF-FFB0-403A-BC67-9872F6C6538F}" srcOrd="0" destOrd="0" presId="urn:microsoft.com/office/officeart/2005/8/layout/vList5"/>
    <dgm:cxn modelId="{D6E53AC5-C03F-4346-8436-98C5B62FC8C2}" type="presParOf" srcId="{9E9DA8BF-FFB0-403A-BC67-9872F6C6538F}" destId="{4639C80B-A9D8-41C7-950C-434A586D2033}" srcOrd="0" destOrd="0" presId="urn:microsoft.com/office/officeart/2005/8/layout/vList5"/>
    <dgm:cxn modelId="{5CDAAE73-A095-401C-926A-90F84B1EE2D3}" type="presParOf" srcId="{9E9DA8BF-FFB0-403A-BC67-9872F6C6538F}" destId="{09D99B30-C0A5-45AC-A912-D668A7C685AD}" srcOrd="1" destOrd="0" presId="urn:microsoft.com/office/officeart/2005/8/layout/vList5"/>
    <dgm:cxn modelId="{FE12C4F1-06F0-4D89-B3EA-39B5656B15B4}" type="presParOf" srcId="{2C0F0775-EA86-4B5E-98CA-7FE756152C7F}" destId="{D84E42CA-A230-4C0E-851D-DDAC8F489BB4}" srcOrd="1" destOrd="0" presId="urn:microsoft.com/office/officeart/2005/8/layout/vList5"/>
    <dgm:cxn modelId="{D4CC1C65-8A59-42EC-BB62-74B4B7B8C6BB}" type="presParOf" srcId="{2C0F0775-EA86-4B5E-98CA-7FE756152C7F}" destId="{DDAFDF7B-7C96-499C-B071-D621E09D200B}" srcOrd="2" destOrd="0" presId="urn:microsoft.com/office/officeart/2005/8/layout/vList5"/>
    <dgm:cxn modelId="{FA5FA759-3BCF-4BDB-BA2A-464853D311DD}" type="presParOf" srcId="{DDAFDF7B-7C96-499C-B071-D621E09D200B}" destId="{61331FB5-1D23-447D-B945-3E751B65253F}" srcOrd="0" destOrd="0" presId="urn:microsoft.com/office/officeart/2005/8/layout/vList5"/>
    <dgm:cxn modelId="{2B68CFAC-B3D0-4265-A9FD-72CF3F0C373B}" type="presParOf" srcId="{DDAFDF7B-7C96-499C-B071-D621E09D200B}" destId="{8EEA32B1-FA8F-44FD-8007-6172D4A9CD65}" srcOrd="1" destOrd="0" presId="urn:microsoft.com/office/officeart/2005/8/layout/vList5"/>
    <dgm:cxn modelId="{94E92CD5-8731-424F-944D-5D0BDF026034}" type="presParOf" srcId="{2C0F0775-EA86-4B5E-98CA-7FE756152C7F}" destId="{235CAFC2-B931-4707-B328-900D5882FADA}" srcOrd="3" destOrd="0" presId="urn:microsoft.com/office/officeart/2005/8/layout/vList5"/>
    <dgm:cxn modelId="{219BCB66-2D49-46FE-B548-3F1C53D1B7C4}" type="presParOf" srcId="{2C0F0775-EA86-4B5E-98CA-7FE756152C7F}" destId="{FF580B14-3D56-4363-BD91-E862AD8951CB}" srcOrd="4" destOrd="0" presId="urn:microsoft.com/office/officeart/2005/8/layout/vList5"/>
    <dgm:cxn modelId="{383A0EFD-2788-42D0-B61C-0AC6811A88A7}" type="presParOf" srcId="{FF580B14-3D56-4363-BD91-E862AD8951CB}" destId="{A31ABDC5-0363-4B86-B3D5-3748D7F68377}" srcOrd="0" destOrd="0" presId="urn:microsoft.com/office/officeart/2005/8/layout/vList5"/>
    <dgm:cxn modelId="{9035C3A0-B4F3-4915-97D4-A9AD89738C62}" type="presParOf" srcId="{FF580B14-3D56-4363-BD91-E862AD8951CB}" destId="{E84C9A88-7AA1-47BC-89DD-41ADBA5467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99B30-C0A5-45AC-A912-D668A7C685AD}">
      <dsp:nvSpPr>
        <dsp:cNvPr id="0" name=""/>
        <dsp:cNvSpPr/>
      </dsp:nvSpPr>
      <dsp:spPr>
        <a:xfrm rot="5400000">
          <a:off x="3420786" y="-1157976"/>
          <a:ext cx="1770571" cy="408652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lt-LT" sz="1800" kern="1200" dirty="0">
              <a:latin typeface="Times New Roman" panose="02020603050405020304" pitchFamily="18" charset="0"/>
              <a:cs typeface="Times New Roman" panose="02020603050405020304" pitchFamily="18" charset="0"/>
            </a:rPr>
            <a:t>Susitvarkyti krosnį ir išvalyti dūmtraukius patiems</a:t>
          </a:r>
        </a:p>
        <a:p>
          <a:pPr marL="171450" lvl="1" indent="-171450" algn="l" defTabSz="800100">
            <a:lnSpc>
              <a:spcPct val="90000"/>
            </a:lnSpc>
            <a:spcBef>
              <a:spcPct val="0"/>
            </a:spcBef>
            <a:spcAft>
              <a:spcPct val="15000"/>
            </a:spcAft>
            <a:buChar char="•"/>
          </a:pPr>
          <a:r>
            <a:rPr lang="lt-LT" sz="1800" kern="1200" dirty="0">
              <a:latin typeface="Times New Roman" panose="02020603050405020304" pitchFamily="18" charset="0"/>
              <a:cs typeface="Times New Roman" panose="02020603050405020304" pitchFamily="18" charset="0"/>
            </a:rPr>
            <a:t>Paprašyti kaimynų ar giminaičių pagalbos</a:t>
          </a:r>
        </a:p>
        <a:p>
          <a:pPr marL="171450" lvl="1" indent="-171450" algn="l" defTabSz="800100">
            <a:lnSpc>
              <a:spcPct val="90000"/>
            </a:lnSpc>
            <a:spcBef>
              <a:spcPct val="0"/>
            </a:spcBef>
            <a:spcAft>
              <a:spcPct val="15000"/>
            </a:spcAft>
            <a:buChar char="•"/>
          </a:pPr>
          <a:r>
            <a:rPr lang="lt-LT" sz="1800" kern="1200" dirty="0">
              <a:latin typeface="Times New Roman" panose="02020603050405020304" pitchFamily="18" charset="0"/>
              <a:cs typeface="Times New Roman" panose="02020603050405020304" pitchFamily="18" charset="0"/>
            </a:rPr>
            <a:t>Kreiptis pagalbos į kaminkrėčius</a:t>
          </a:r>
        </a:p>
        <a:p>
          <a:pPr marL="171450" lvl="1" indent="-171450" algn="l" defTabSz="800100">
            <a:lnSpc>
              <a:spcPct val="90000"/>
            </a:lnSpc>
            <a:spcBef>
              <a:spcPct val="0"/>
            </a:spcBef>
            <a:spcAft>
              <a:spcPct val="15000"/>
            </a:spcAft>
            <a:buChar char="•"/>
          </a:pPr>
          <a:r>
            <a:rPr lang="lt-LT" sz="1800" kern="1200" dirty="0">
              <a:latin typeface="Times New Roman" panose="02020603050405020304" pitchFamily="18" charset="0"/>
              <a:cs typeface="Times New Roman" panose="02020603050405020304" pitchFamily="18" charset="0"/>
            </a:rPr>
            <a:t>Kreiptis pagalbos į seniūniją</a:t>
          </a:r>
        </a:p>
      </dsp:txBody>
      <dsp:txXfrm rot="-5400000">
        <a:off x="2262810" y="86432"/>
        <a:ext cx="4000091" cy="1597707"/>
      </dsp:txXfrm>
    </dsp:sp>
    <dsp:sp modelId="{4639C80B-A9D8-41C7-950C-434A586D2033}">
      <dsp:nvSpPr>
        <dsp:cNvPr id="0" name=""/>
        <dsp:cNvSpPr/>
      </dsp:nvSpPr>
      <dsp:spPr>
        <a:xfrm>
          <a:off x="0" y="241955"/>
          <a:ext cx="2298669" cy="13273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lt-LT" sz="1800" kern="1200" dirty="0">
              <a:latin typeface="Times New Roman" panose="02020603050405020304" pitchFamily="18" charset="0"/>
              <a:cs typeface="Times New Roman" panose="02020603050405020304" pitchFamily="18" charset="0"/>
            </a:rPr>
            <a:t>Netvarkinga krosnis ar dūmtraukis?</a:t>
          </a:r>
        </a:p>
      </dsp:txBody>
      <dsp:txXfrm>
        <a:off x="64796" y="306751"/>
        <a:ext cx="2169077" cy="1197760"/>
      </dsp:txXfrm>
    </dsp:sp>
    <dsp:sp modelId="{8EEA32B1-FA8F-44FD-8007-6172D4A9CD65}">
      <dsp:nvSpPr>
        <dsp:cNvPr id="0" name=""/>
        <dsp:cNvSpPr/>
      </dsp:nvSpPr>
      <dsp:spPr>
        <a:xfrm rot="5400000">
          <a:off x="3815234" y="456522"/>
          <a:ext cx="1061882" cy="409051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lt-LT" sz="1800" kern="1200" dirty="0">
              <a:latin typeface="Times New Roman" panose="02020603050405020304" pitchFamily="18" charset="0"/>
              <a:cs typeface="Times New Roman" panose="02020603050405020304" pitchFamily="18" charset="0"/>
            </a:rPr>
            <a:t>Patarkite kreiptis į elektros instaliacijų ir sistemų specialistus</a:t>
          </a:r>
        </a:p>
        <a:p>
          <a:pPr marL="171450" lvl="1" indent="-171450" algn="l" defTabSz="800100">
            <a:lnSpc>
              <a:spcPct val="90000"/>
            </a:lnSpc>
            <a:spcBef>
              <a:spcPct val="0"/>
            </a:spcBef>
            <a:spcAft>
              <a:spcPct val="15000"/>
            </a:spcAft>
            <a:buChar char="•"/>
          </a:pPr>
          <a:r>
            <a:rPr lang="lt-LT" sz="1800" kern="1200" dirty="0">
              <a:latin typeface="Times New Roman" panose="02020603050405020304" pitchFamily="18" charset="0"/>
              <a:cs typeface="Times New Roman" panose="02020603050405020304" pitchFamily="18" charset="0"/>
            </a:rPr>
            <a:t>Nenaudoti gaisro pavojų keliančių įrenginių </a:t>
          </a:r>
        </a:p>
      </dsp:txBody>
      <dsp:txXfrm rot="-5400000">
        <a:off x="2300917" y="2022677"/>
        <a:ext cx="4038681" cy="958208"/>
      </dsp:txXfrm>
    </dsp:sp>
    <dsp:sp modelId="{61331FB5-1D23-447D-B945-3E751B65253F}">
      <dsp:nvSpPr>
        <dsp:cNvPr id="0" name=""/>
        <dsp:cNvSpPr/>
      </dsp:nvSpPr>
      <dsp:spPr>
        <a:xfrm>
          <a:off x="0" y="1837680"/>
          <a:ext cx="2300916" cy="13273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lt-LT" sz="1800" kern="1200" dirty="0">
              <a:latin typeface="Times New Roman" panose="02020603050405020304" pitchFamily="18" charset="0"/>
              <a:cs typeface="Times New Roman" panose="02020603050405020304" pitchFamily="18" charset="0"/>
            </a:rPr>
            <a:t>Netvarkinga elektros instaliacija?</a:t>
          </a:r>
        </a:p>
      </dsp:txBody>
      <dsp:txXfrm>
        <a:off x="64796" y="1902476"/>
        <a:ext cx="2171324" cy="1197760"/>
      </dsp:txXfrm>
    </dsp:sp>
    <dsp:sp modelId="{E84C9A88-7AA1-47BC-89DD-41ADBA546781}">
      <dsp:nvSpPr>
        <dsp:cNvPr id="0" name=""/>
        <dsp:cNvSpPr/>
      </dsp:nvSpPr>
      <dsp:spPr>
        <a:xfrm rot="5400000">
          <a:off x="3513806" y="2016688"/>
          <a:ext cx="1656249" cy="408652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lt-LT" sz="1800" kern="1200" dirty="0">
              <a:latin typeface="Times New Roman" panose="02020603050405020304" pitchFamily="18" charset="0"/>
              <a:cs typeface="Times New Roman" panose="02020603050405020304" pitchFamily="18" charset="0"/>
            </a:rPr>
            <a:t>Patarkite, kad juos įsigyti galima specializuotose ar statybinių prekių parduotuvėse. Lėšų tam neturintiems gyventojams pasiūlykite pagalbos kreiptis į seniūnus,</a:t>
          </a:r>
          <a:r>
            <a:rPr lang="lt-LT" sz="1800" b="0" kern="1200" dirty="0">
              <a:latin typeface="Times New Roman" panose="02020603050405020304" pitchFamily="18" charset="0"/>
              <a:cs typeface="Times New Roman" panose="02020603050405020304" pitchFamily="18" charset="0"/>
            </a:rPr>
            <a:t> seniūnijų socialinius darbuotojus</a:t>
          </a:r>
        </a:p>
      </dsp:txBody>
      <dsp:txXfrm rot="-5400000">
        <a:off x="2298670" y="3312676"/>
        <a:ext cx="4005672" cy="1494547"/>
      </dsp:txXfrm>
    </dsp:sp>
    <dsp:sp modelId="{A31ABDC5-0363-4B86-B3D5-3748D7F68377}">
      <dsp:nvSpPr>
        <dsp:cNvPr id="0" name=""/>
        <dsp:cNvSpPr/>
      </dsp:nvSpPr>
      <dsp:spPr>
        <a:xfrm>
          <a:off x="0" y="3393937"/>
          <a:ext cx="2298669" cy="13273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lt-LT" sz="1800" kern="1200" dirty="0">
              <a:latin typeface="Times New Roman" panose="02020603050405020304" pitchFamily="18" charset="0"/>
              <a:cs typeface="Times New Roman" panose="02020603050405020304" pitchFamily="18" charset="0"/>
            </a:rPr>
            <a:t>Reikalingas autonominis dūmų signalizatorius?</a:t>
          </a:r>
        </a:p>
      </dsp:txBody>
      <dsp:txXfrm>
        <a:off x="64796" y="3458733"/>
        <a:ext cx="2169077" cy="11977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5D99B-4EA3-40F7-8C0C-83190305E8C9}" type="datetimeFigureOut">
              <a:rPr lang="lt-LT" smtClean="0"/>
              <a:t>2022-03-04</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3C5BA-C5E0-47BE-8516-9D9EAA77F1F6}" type="slidenum">
              <a:rPr lang="lt-LT" smtClean="0"/>
              <a:t>‹#›</a:t>
            </a:fld>
            <a:endParaRPr lang="lt-LT"/>
          </a:p>
        </p:txBody>
      </p:sp>
    </p:spTree>
    <p:extLst>
      <p:ext uri="{BB962C8B-B14F-4D97-AF65-F5344CB8AC3E}">
        <p14:creationId xmlns:p14="http://schemas.microsoft.com/office/powerpoint/2010/main" val="328712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lt-L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lt-L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lt-L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AB23C5BA-C5E0-47BE-8516-9D9EAA77F1F6}" type="slidenum">
              <a:rPr lang="lt-LT" smtClean="0"/>
              <a:t>20</a:t>
            </a:fld>
            <a:endParaRPr lang="lt-LT"/>
          </a:p>
        </p:txBody>
      </p:sp>
    </p:spTree>
    <p:extLst>
      <p:ext uri="{BB962C8B-B14F-4D97-AF65-F5344CB8AC3E}">
        <p14:creationId xmlns:p14="http://schemas.microsoft.com/office/powerpoint/2010/main" val="52078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AB23C5BA-C5E0-47BE-8516-9D9EAA77F1F6}" type="slidenum">
              <a:rPr lang="lt-LT" smtClean="0"/>
              <a:t>22</a:t>
            </a:fld>
            <a:endParaRPr lang="lt-LT"/>
          </a:p>
        </p:txBody>
      </p:sp>
    </p:spTree>
    <p:extLst>
      <p:ext uri="{BB962C8B-B14F-4D97-AF65-F5344CB8AC3E}">
        <p14:creationId xmlns:p14="http://schemas.microsoft.com/office/powerpoint/2010/main" val="328656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AB23C5BA-C5E0-47BE-8516-9D9EAA77F1F6}" type="slidenum">
              <a:rPr lang="lt-LT" smtClean="0"/>
              <a:t>23</a:t>
            </a:fld>
            <a:endParaRPr lang="lt-LT"/>
          </a:p>
        </p:txBody>
      </p:sp>
    </p:spTree>
    <p:extLst>
      <p:ext uri="{BB962C8B-B14F-4D97-AF65-F5344CB8AC3E}">
        <p14:creationId xmlns:p14="http://schemas.microsoft.com/office/powerpoint/2010/main" val="1110666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AB23C5BA-C5E0-47BE-8516-9D9EAA77F1F6}" type="slidenum">
              <a:rPr lang="lt-LT" smtClean="0"/>
              <a:t>35</a:t>
            </a:fld>
            <a:endParaRPr lang="lt-LT"/>
          </a:p>
        </p:txBody>
      </p:sp>
    </p:spTree>
    <p:extLst>
      <p:ext uri="{BB962C8B-B14F-4D97-AF65-F5344CB8AC3E}">
        <p14:creationId xmlns:p14="http://schemas.microsoft.com/office/powerpoint/2010/main" val="419445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603796-607B-4DB7-89F1-6B8BC4F1D7FF}" type="datetimeFigureOut">
              <a:rPr lang="lt-LT" smtClean="0"/>
              <a:t>2022-03-04</a:t>
            </a:fld>
            <a:endParaRPr lang="lt-LT"/>
          </a:p>
        </p:txBody>
      </p:sp>
      <p:sp>
        <p:nvSpPr>
          <p:cNvPr id="5" name="Footer Placeholder 4"/>
          <p:cNvSpPr>
            <a:spLocks noGrp="1"/>
          </p:cNvSpPr>
          <p:nvPr>
            <p:ph type="ftr" sz="quarter" idx="11"/>
          </p:nvPr>
        </p:nvSpPr>
        <p:spPr/>
        <p:txBody>
          <a:bodyPr/>
          <a:lstStyle/>
          <a:p>
            <a:endParaRPr lang="lt-L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183394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603796-607B-4DB7-89F1-6B8BC4F1D7FF}" type="datetimeFigureOut">
              <a:rPr lang="lt-LT" smtClean="0"/>
              <a:t>2022-03-04</a:t>
            </a:fld>
            <a:endParaRPr lang="lt-LT"/>
          </a:p>
        </p:txBody>
      </p:sp>
      <p:sp>
        <p:nvSpPr>
          <p:cNvPr id="5" name="Footer Placeholder 4"/>
          <p:cNvSpPr>
            <a:spLocks noGrp="1"/>
          </p:cNvSpPr>
          <p:nvPr>
            <p:ph type="ftr" sz="quarter" idx="11"/>
          </p:nvPr>
        </p:nvSpPr>
        <p:spPr/>
        <p:txBody>
          <a:bodyPr/>
          <a:lstStyle/>
          <a:p>
            <a:endParaRPr lang="lt-L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334662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603796-607B-4DB7-89F1-6B8BC4F1D7FF}" type="datetimeFigureOut">
              <a:rPr lang="lt-LT" smtClean="0"/>
              <a:t>2022-03-04</a:t>
            </a:fld>
            <a:endParaRPr lang="lt-LT"/>
          </a:p>
        </p:txBody>
      </p:sp>
      <p:sp>
        <p:nvSpPr>
          <p:cNvPr id="5" name="Footer Placeholder 4"/>
          <p:cNvSpPr>
            <a:spLocks noGrp="1"/>
          </p:cNvSpPr>
          <p:nvPr>
            <p:ph type="ftr" sz="quarter" idx="11"/>
          </p:nvPr>
        </p:nvSpPr>
        <p:spPr/>
        <p:txBody>
          <a:bodyPr/>
          <a:lstStyle/>
          <a:p>
            <a:endParaRPr lang="lt-L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732706-19BC-4CB5-8FBF-D26D0FF5E902}" type="slidenum">
              <a:rPr lang="lt-LT" smtClean="0"/>
              <a:t>‹#›</a:t>
            </a:fld>
            <a:endParaRPr lang="lt-L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323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603796-607B-4DB7-89F1-6B8BC4F1D7FF}" type="datetimeFigureOut">
              <a:rPr lang="lt-LT" smtClean="0"/>
              <a:t>2022-03-04</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1519264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603796-607B-4DB7-89F1-6B8BC4F1D7FF}" type="datetimeFigureOut">
              <a:rPr lang="lt-LT" smtClean="0"/>
              <a:t>2022-03-04</a:t>
            </a:fld>
            <a:endParaRPr lang="lt-LT"/>
          </a:p>
        </p:txBody>
      </p:sp>
      <p:sp>
        <p:nvSpPr>
          <p:cNvPr id="6" name="Footer Placeholder 5"/>
          <p:cNvSpPr>
            <a:spLocks noGrp="1"/>
          </p:cNvSpPr>
          <p:nvPr>
            <p:ph type="ftr" sz="quarter" idx="11"/>
          </p:nvPr>
        </p:nvSpPr>
        <p:spPr/>
        <p:txBody>
          <a:bodyPr/>
          <a:lstStyle/>
          <a:p>
            <a:endParaRPr lang="lt-L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732706-19BC-4CB5-8FBF-D26D0FF5E902}" type="slidenum">
              <a:rPr lang="lt-LT" smtClean="0"/>
              <a:t>‹#›</a:t>
            </a:fld>
            <a:endParaRPr lang="lt-L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034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603796-607B-4DB7-89F1-6B8BC4F1D7FF}" type="datetimeFigureOut">
              <a:rPr lang="lt-LT" smtClean="0"/>
              <a:t>2022-03-04</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184485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03796-607B-4DB7-89F1-6B8BC4F1D7FF}" type="datetimeFigureOut">
              <a:rPr lang="lt-LT" smtClean="0"/>
              <a:t>2022-03-04</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12412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03796-607B-4DB7-89F1-6B8BC4F1D7FF}" type="datetimeFigureOut">
              <a:rPr lang="lt-LT" smtClean="0"/>
              <a:t>2022-03-04</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366255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Pavadinimas ir grafikas">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274638"/>
            <a:ext cx="10972800" cy="1143000"/>
          </a:xfrm>
        </p:spPr>
        <p:txBody>
          <a:bodyPr/>
          <a:lstStyle/>
          <a:p>
            <a:r>
              <a:rPr lang="lt-LT"/>
              <a:t>Spustelėję redag. ruoš. pavad. stilių</a:t>
            </a:r>
          </a:p>
        </p:txBody>
      </p:sp>
      <p:sp>
        <p:nvSpPr>
          <p:cNvPr id="3" name="Diagramos vietos rezervavimo ženklas 2"/>
          <p:cNvSpPr>
            <a:spLocks noGrp="1"/>
          </p:cNvSpPr>
          <p:nvPr>
            <p:ph type="chart" idx="1"/>
          </p:nvPr>
        </p:nvSpPr>
        <p:spPr>
          <a:xfrm>
            <a:off x="609600" y="1600201"/>
            <a:ext cx="10972800" cy="4525963"/>
          </a:xfrm>
        </p:spPr>
        <p:txBody>
          <a:bodyPr/>
          <a:lstStyle/>
          <a:p>
            <a:pPr lvl="0"/>
            <a:endParaRPr lang="lt-LT" noProof="0"/>
          </a:p>
        </p:txBody>
      </p:sp>
      <p:sp>
        <p:nvSpPr>
          <p:cNvPr id="4" name="Date Placeholder 3"/>
          <p:cNvSpPr>
            <a:spLocks noGrp="1"/>
          </p:cNvSpPr>
          <p:nvPr>
            <p:ph type="dt" sz="half" idx="10"/>
          </p:nvPr>
        </p:nvSpPr>
        <p:spPr/>
        <p:txBody>
          <a:bodyPr/>
          <a:lstStyle>
            <a:lvl1pPr>
              <a:defRPr/>
            </a:lvl1pPr>
          </a:lstStyle>
          <a:p>
            <a:pPr>
              <a:defRPr/>
            </a:pPr>
            <a:fld id="{25465C80-42A8-46C0-B6D2-5A16B6D67084}" type="datetimeFigureOut">
              <a:rPr lang="en-US"/>
              <a:pPr>
                <a:defRPr/>
              </a:pPr>
              <a:t>3/4/2022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D0F3C9-4C8B-4ECD-8D16-49350EAEB093}" type="slidenum">
              <a:rPr lang="en-US" altLang="lt-LT"/>
              <a:pPr>
                <a:defRPr/>
              </a:pPr>
              <a:t>‹#›</a:t>
            </a:fld>
            <a:endParaRPr lang="en-US" altLang="lt-LT"/>
          </a:p>
        </p:txBody>
      </p:sp>
    </p:spTree>
    <p:extLst>
      <p:ext uri="{BB962C8B-B14F-4D97-AF65-F5344CB8AC3E}">
        <p14:creationId xmlns:p14="http://schemas.microsoft.com/office/powerpoint/2010/main" val="406547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03796-607B-4DB7-89F1-6B8BC4F1D7FF}" type="datetimeFigureOut">
              <a:rPr lang="lt-LT" smtClean="0"/>
              <a:t>2022-03-04</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158260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603796-607B-4DB7-89F1-6B8BC4F1D7FF}" type="datetimeFigureOut">
              <a:rPr lang="lt-LT" smtClean="0"/>
              <a:t>2022-03-04</a:t>
            </a:fld>
            <a:endParaRPr lang="lt-LT"/>
          </a:p>
        </p:txBody>
      </p:sp>
      <p:sp>
        <p:nvSpPr>
          <p:cNvPr id="5" name="Footer Placeholder 4"/>
          <p:cNvSpPr>
            <a:spLocks noGrp="1"/>
          </p:cNvSpPr>
          <p:nvPr>
            <p:ph type="ftr" sz="quarter" idx="11"/>
          </p:nvPr>
        </p:nvSpPr>
        <p:spPr/>
        <p:txBody>
          <a:bodyPr/>
          <a:lstStyle/>
          <a:p>
            <a:endParaRPr lang="lt-L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421998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603796-607B-4DB7-89F1-6B8BC4F1D7FF}" type="datetimeFigureOut">
              <a:rPr lang="lt-LT" smtClean="0"/>
              <a:t>2022-03-04</a:t>
            </a:fld>
            <a:endParaRPr lang="lt-LT"/>
          </a:p>
        </p:txBody>
      </p:sp>
      <p:sp>
        <p:nvSpPr>
          <p:cNvPr id="6" name="Footer Placeholder 5"/>
          <p:cNvSpPr>
            <a:spLocks noGrp="1"/>
          </p:cNvSpPr>
          <p:nvPr>
            <p:ph type="ftr" sz="quarter" idx="11"/>
          </p:nvPr>
        </p:nvSpPr>
        <p:spPr/>
        <p:txBody>
          <a:bodyPr/>
          <a:lstStyle/>
          <a:p>
            <a:endParaRPr lang="lt-L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403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603796-607B-4DB7-89F1-6B8BC4F1D7FF}" type="datetimeFigureOut">
              <a:rPr lang="lt-LT" smtClean="0"/>
              <a:t>2022-03-04</a:t>
            </a:fld>
            <a:endParaRPr lang="lt-LT"/>
          </a:p>
        </p:txBody>
      </p:sp>
      <p:sp>
        <p:nvSpPr>
          <p:cNvPr id="8" name="Footer Placeholder 7"/>
          <p:cNvSpPr>
            <a:spLocks noGrp="1"/>
          </p:cNvSpPr>
          <p:nvPr>
            <p:ph type="ftr" sz="quarter" idx="11"/>
          </p:nvPr>
        </p:nvSpPr>
        <p:spPr/>
        <p:txBody>
          <a:bodyPr/>
          <a:lstStyle/>
          <a:p>
            <a:endParaRPr lang="lt-L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300913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603796-607B-4DB7-89F1-6B8BC4F1D7FF}" type="datetimeFigureOut">
              <a:rPr lang="lt-LT" smtClean="0"/>
              <a:t>2022-03-04</a:t>
            </a:fld>
            <a:endParaRPr lang="lt-LT"/>
          </a:p>
        </p:txBody>
      </p:sp>
      <p:sp>
        <p:nvSpPr>
          <p:cNvPr id="4" name="Footer Placeholder 3"/>
          <p:cNvSpPr>
            <a:spLocks noGrp="1"/>
          </p:cNvSpPr>
          <p:nvPr>
            <p:ph type="ftr" sz="quarter" idx="11"/>
          </p:nvPr>
        </p:nvSpPr>
        <p:spPr/>
        <p:txBody>
          <a:bodyPr/>
          <a:lstStyle/>
          <a:p>
            <a:endParaRPr lang="lt-L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3673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03796-607B-4DB7-89F1-6B8BC4F1D7FF}" type="datetimeFigureOut">
              <a:rPr lang="lt-LT" smtClean="0"/>
              <a:t>2022-03-04</a:t>
            </a:fld>
            <a:endParaRPr lang="lt-LT"/>
          </a:p>
        </p:txBody>
      </p:sp>
      <p:sp>
        <p:nvSpPr>
          <p:cNvPr id="3" name="Footer Placeholder 2"/>
          <p:cNvSpPr>
            <a:spLocks noGrp="1"/>
          </p:cNvSpPr>
          <p:nvPr>
            <p:ph type="ftr" sz="quarter" idx="11"/>
          </p:nvPr>
        </p:nvSpPr>
        <p:spPr/>
        <p:txBody>
          <a:bodyPr/>
          <a:lstStyle/>
          <a:p>
            <a:endParaRPr lang="lt-L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83894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03796-607B-4DB7-89F1-6B8BC4F1D7FF}" type="datetimeFigureOut">
              <a:rPr lang="lt-LT" smtClean="0"/>
              <a:t>2022-03-04</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398523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03796-607B-4DB7-89F1-6B8BC4F1D7FF}" type="datetimeFigureOut">
              <a:rPr lang="lt-LT" smtClean="0"/>
              <a:t>2022-03-04</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732706-19BC-4CB5-8FBF-D26D0FF5E902}" type="slidenum">
              <a:rPr lang="lt-LT" smtClean="0"/>
              <a:t>‹#›</a:t>
            </a:fld>
            <a:endParaRPr lang="lt-LT"/>
          </a:p>
        </p:txBody>
      </p:sp>
    </p:spTree>
    <p:extLst>
      <p:ext uri="{BB962C8B-B14F-4D97-AF65-F5344CB8AC3E}">
        <p14:creationId xmlns:p14="http://schemas.microsoft.com/office/powerpoint/2010/main" val="95630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1603796-607B-4DB7-89F1-6B8BC4F1D7FF}" type="datetimeFigureOut">
              <a:rPr lang="lt-LT" smtClean="0"/>
              <a:t>2022-03-04</a:t>
            </a:fld>
            <a:endParaRPr lang="lt-L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B732706-19BC-4CB5-8FBF-D26D0FF5E902}" type="slidenum">
              <a:rPr lang="lt-LT" smtClean="0"/>
              <a:t>‹#›</a:t>
            </a:fld>
            <a:endParaRPr lang="lt-LT"/>
          </a:p>
        </p:txBody>
      </p:sp>
    </p:spTree>
    <p:extLst>
      <p:ext uri="{BB962C8B-B14F-4D97-AF65-F5344CB8AC3E}">
        <p14:creationId xmlns:p14="http://schemas.microsoft.com/office/powerpoint/2010/main" val="2785001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jpg"/></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3" Type="http://schemas.openxmlformats.org/officeDocument/2006/relationships/hyperlink" Target="https://bpc.lrv.lt/lt/numeris-112" TargetMode="External"/><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lt72.lt/" TargetMode="External"/><Relationship Id="rId2" Type="http://schemas.openxmlformats.org/officeDocument/2006/relationships/hyperlink" Target="http://www.pagd.lrv.lt/" TargetMode="External"/><Relationship Id="rId1" Type="http://schemas.openxmlformats.org/officeDocument/2006/relationships/slideLayout" Target="../slideLayouts/slideLayout7.xml"/><Relationship Id="rId5" Type="http://schemas.openxmlformats.org/officeDocument/2006/relationships/hyperlink" Target="https://e-seimas.lrs.lt/portal/legalAct/lt/TAD/TAIS.250714/asr" TargetMode="External"/><Relationship Id="rId4" Type="http://schemas.openxmlformats.org/officeDocument/2006/relationships/hyperlink" Target="http://www.bpc.lrv.lt/"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36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F8E01A-D458-49BA-8EB8-A9EF543C5154}"/>
              </a:ext>
            </a:extLst>
          </p:cNvPr>
          <p:cNvSpPr/>
          <p:nvPr/>
        </p:nvSpPr>
        <p:spPr>
          <a:xfrm>
            <a:off x="1259976" y="1487515"/>
            <a:ext cx="10554510" cy="1384995"/>
          </a:xfrm>
          <a:prstGeom prst="rect">
            <a:avLst/>
          </a:prstGeom>
        </p:spPr>
        <p:txBody>
          <a:bodyPr wrap="square">
            <a:spAutoFit/>
          </a:bodyPr>
          <a:lstStyle/>
          <a:p>
            <a:pPr algn="ctr"/>
            <a:r>
              <a:rPr lang="lt-LT" sz="2800" b="1" dirty="0">
                <a:ln w="3175" cmpd="sng">
                  <a:noFill/>
                </a:ln>
                <a:solidFill>
                  <a:srgbClr val="002060"/>
                </a:solidFill>
                <a:latin typeface="Times New Roman" panose="02020603050405020304" pitchFamily="18" charset="0"/>
                <a:ea typeface="+mj-ea"/>
                <a:cs typeface="Times New Roman" panose="02020603050405020304" pitchFamily="18" charset="0"/>
              </a:rPr>
              <a:t>GAISRŲ PREVENCIJOS TIKSLAS </a:t>
            </a:r>
            <a:r>
              <a:rPr lang="lt-LT" sz="2800" dirty="0">
                <a:ln w="3175" cmpd="sng">
                  <a:noFill/>
                </a:ln>
                <a:solidFill>
                  <a:srgbClr val="002060"/>
                </a:solidFill>
                <a:latin typeface="Times New Roman" panose="02020603050405020304" pitchFamily="18" charset="0"/>
                <a:ea typeface="+mj-ea"/>
                <a:cs typeface="Times New Roman" panose="02020603050405020304" pitchFamily="18" charset="0"/>
              </a:rPr>
              <a:t>– skleisti gaisrinės saugos žinias ir ugdyti gyventojų saugios gyvensenos įpročius bei </a:t>
            </a:r>
            <a:r>
              <a:rPr lang="lt-LT" sz="2800" dirty="0">
                <a:solidFill>
                  <a:srgbClr val="002060"/>
                </a:solidFill>
                <a:latin typeface="Times New Roman" panose="02020603050405020304" pitchFamily="18" charset="0"/>
                <a:cs typeface="Times New Roman" panose="02020603050405020304" pitchFamily="18" charset="0"/>
              </a:rPr>
              <a:t>gebėjimą saugiai elgtis kilus gaisrui</a:t>
            </a:r>
            <a:endParaRPr lang="en-GB" sz="2800" dirty="0">
              <a:solidFill>
                <a:srgbClr val="002060"/>
              </a:solidFill>
              <a:latin typeface="Times New Roman" panose="02020603050405020304" pitchFamily="18" charset="0"/>
              <a:cs typeface="Times New Roman" panose="02020603050405020304" pitchFamily="18" charset="0"/>
            </a:endParaRPr>
          </a:p>
        </p:txBody>
      </p:sp>
      <p:sp>
        <p:nvSpPr>
          <p:cNvPr id="8" name="Pavadinimas 1">
            <a:extLst>
              <a:ext uri="{FF2B5EF4-FFF2-40B4-BE49-F238E27FC236}">
                <a16:creationId xmlns:a16="http://schemas.microsoft.com/office/drawing/2014/main" id="{D19B1155-D314-4DD9-B673-777B3356505E}"/>
              </a:ext>
            </a:extLst>
          </p:cNvPr>
          <p:cNvSpPr txBox="1">
            <a:spLocks/>
          </p:cNvSpPr>
          <p:nvPr/>
        </p:nvSpPr>
        <p:spPr>
          <a:xfrm>
            <a:off x="1259976" y="3675124"/>
            <a:ext cx="10369685" cy="2069893"/>
          </a:xfrm>
          <a:prstGeom prst="rect">
            <a:avLst/>
          </a:prstGeom>
        </p:spPr>
        <p:txBody>
          <a:bodyPr vert="horz" lIns="91440" tIns="45720" rIns="91440" bIns="45720" rtlCol="0" anchor="t">
            <a:normAutofit fontScale="3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t-LT" sz="6200" b="1" dirty="0">
                <a:solidFill>
                  <a:srgbClr val="FF0000"/>
                </a:solidFill>
              </a:rPr>
              <a:t>Ko siekiame?</a:t>
            </a:r>
            <a:br>
              <a:rPr lang="lt-LT" sz="6200" dirty="0">
                <a:solidFill>
                  <a:srgbClr val="002060"/>
                </a:solidFill>
              </a:rPr>
            </a:br>
            <a:r>
              <a:rPr lang="lt-LT" sz="6200" dirty="0">
                <a:solidFill>
                  <a:srgbClr val="002060"/>
                </a:solidFill>
              </a:rPr>
              <a:t>Gerinti gyventojų gyvenamųjų būstų gaisrinę saugą, suteikti gyventojams konsultacijas ir praktinius patarimus saugios aplinkos ir saugaus būsto klausimais bei </a:t>
            </a:r>
            <a:r>
              <a:rPr lang="pt-BR" sz="6200" dirty="0">
                <a:solidFill>
                  <a:srgbClr val="002060"/>
                </a:solidFill>
              </a:rPr>
              <a:t>skatinti naudotis</a:t>
            </a:r>
            <a:r>
              <a:rPr lang="lt-LT" sz="6200" dirty="0">
                <a:solidFill>
                  <a:srgbClr val="002060"/>
                </a:solidFill>
              </a:rPr>
              <a:t> tvarkingais kieto kuro įrenginiais ir įsirengti</a:t>
            </a:r>
            <a:r>
              <a:rPr lang="pt-BR" sz="6200" dirty="0">
                <a:solidFill>
                  <a:srgbClr val="002060"/>
                </a:solidFill>
              </a:rPr>
              <a:t> autonomini</a:t>
            </a:r>
            <a:r>
              <a:rPr lang="lt-LT" sz="6200" dirty="0">
                <a:solidFill>
                  <a:srgbClr val="002060"/>
                </a:solidFill>
              </a:rPr>
              <a:t>u</a:t>
            </a:r>
            <a:r>
              <a:rPr lang="pt-BR" sz="6200" dirty="0">
                <a:solidFill>
                  <a:srgbClr val="002060"/>
                </a:solidFill>
              </a:rPr>
              <a:t>s dūmų signalizatori</a:t>
            </a:r>
            <a:r>
              <a:rPr lang="lt-LT" sz="6200" dirty="0">
                <a:solidFill>
                  <a:srgbClr val="002060"/>
                </a:solidFill>
              </a:rPr>
              <a:t>u</a:t>
            </a:r>
            <a:r>
              <a:rPr lang="pt-BR" sz="6200" dirty="0">
                <a:solidFill>
                  <a:srgbClr val="002060"/>
                </a:solidFill>
              </a:rPr>
              <a:t>s</a:t>
            </a:r>
            <a:r>
              <a:rPr lang="lt-LT" sz="6200" dirty="0">
                <a:solidFill>
                  <a:srgbClr val="002060"/>
                </a:solidFill>
              </a:rPr>
              <a:t>.</a:t>
            </a:r>
            <a:br>
              <a:rPr lang="lt-LT" dirty="0">
                <a:solidFill>
                  <a:srgbClr val="002060"/>
                </a:solidFill>
              </a:rPr>
            </a:br>
            <a:endParaRPr lang="lt-LT" sz="1200" dirty="0">
              <a:solidFill>
                <a:srgbClr val="FF0000"/>
              </a:solidFill>
            </a:endParaRPr>
          </a:p>
        </p:txBody>
      </p:sp>
    </p:spTree>
    <p:extLst>
      <p:ext uri="{BB962C8B-B14F-4D97-AF65-F5344CB8AC3E}">
        <p14:creationId xmlns:p14="http://schemas.microsoft.com/office/powerpoint/2010/main" val="309464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73397" y="556618"/>
            <a:ext cx="8911687" cy="1280890"/>
          </a:xfrm>
        </p:spPr>
        <p:txBody>
          <a:bodyPr>
            <a:normAutofit/>
          </a:bodyPr>
          <a:lstStyle/>
          <a:p>
            <a:pPr algn="ctr"/>
            <a:r>
              <a:rPr lang="lt-LT" dirty="0">
                <a:solidFill>
                  <a:srgbClr val="002060"/>
                </a:solidFill>
                <a:latin typeface="Times New Roman" panose="02020603050405020304" pitchFamily="18" charset="0"/>
                <a:cs typeface="Times New Roman" panose="02020603050405020304" pitchFamily="18" charset="0"/>
              </a:rPr>
              <a:t>Kaip bendrauti su gyventojais?</a:t>
            </a:r>
            <a:br>
              <a:rPr lang="lt-LT" dirty="0">
                <a:solidFill>
                  <a:srgbClr val="002060"/>
                </a:solidFill>
                <a:latin typeface="Times New Roman" panose="02020603050405020304" pitchFamily="18" charset="0"/>
                <a:cs typeface="Times New Roman" panose="02020603050405020304" pitchFamily="18" charset="0"/>
              </a:rPr>
            </a:br>
            <a:r>
              <a:rPr lang="lt-LT" b="1" dirty="0">
                <a:solidFill>
                  <a:srgbClr val="FF0000"/>
                </a:solidFill>
                <a:latin typeface="Times New Roman" panose="02020603050405020304" pitchFamily="18" charset="0"/>
                <a:cs typeface="Times New Roman" panose="02020603050405020304" pitchFamily="18" charset="0"/>
              </a:rPr>
              <a:t>4P</a:t>
            </a:r>
            <a:r>
              <a:rPr lang="lt-LT" dirty="0">
                <a:latin typeface="Times New Roman" panose="02020603050405020304" pitchFamily="18" charset="0"/>
                <a:cs typeface="Times New Roman" panose="02020603050405020304" pitchFamily="18" charset="0"/>
              </a:rPr>
              <a:t> </a:t>
            </a:r>
            <a:r>
              <a:rPr lang="lt-LT" dirty="0">
                <a:solidFill>
                  <a:srgbClr val="002060"/>
                </a:solidFill>
                <a:latin typeface="Times New Roman" panose="02020603050405020304" pitchFamily="18" charset="0"/>
                <a:cs typeface="Times New Roman" panose="02020603050405020304" pitchFamily="18" charset="0"/>
              </a:rPr>
              <a:t>principas</a:t>
            </a:r>
          </a:p>
        </p:txBody>
      </p:sp>
      <p:sp>
        <p:nvSpPr>
          <p:cNvPr id="3" name="Turinio vietos rezervavimo ženklas 2"/>
          <p:cNvSpPr>
            <a:spLocks noGrp="1"/>
          </p:cNvSpPr>
          <p:nvPr>
            <p:ph idx="1"/>
          </p:nvPr>
        </p:nvSpPr>
        <p:spPr>
          <a:xfrm>
            <a:off x="4875615" y="2478934"/>
            <a:ext cx="2640981" cy="844190"/>
          </a:xfrm>
        </p:spPr>
        <p:txBody>
          <a:bodyPr>
            <a:normAutofit fontScale="92500" lnSpcReduction="10000"/>
          </a:bodyPr>
          <a:lstStyle/>
          <a:p>
            <a:pPr algn="ctr">
              <a:buNone/>
            </a:pPr>
            <a:r>
              <a:rPr lang="lt-LT" sz="5400" b="1" dirty="0">
                <a:solidFill>
                  <a:srgbClr val="FF0000"/>
                </a:solidFill>
                <a:latin typeface="Times New Roman" panose="02020603050405020304" pitchFamily="18" charset="0"/>
                <a:cs typeface="Times New Roman" panose="02020603050405020304" pitchFamily="18" charset="0"/>
              </a:rPr>
              <a:t>P</a:t>
            </a:r>
            <a:r>
              <a:rPr lang="lt-LT" sz="5400" dirty="0">
                <a:latin typeface="Times New Roman" panose="02020603050405020304" pitchFamily="18" charset="0"/>
                <a:cs typeface="Times New Roman" panose="02020603050405020304" pitchFamily="18" charset="0"/>
              </a:rPr>
              <a:t>astebėti</a:t>
            </a:r>
          </a:p>
        </p:txBody>
      </p:sp>
      <p:sp>
        <p:nvSpPr>
          <p:cNvPr id="5" name="Rectangle 4"/>
          <p:cNvSpPr/>
          <p:nvPr/>
        </p:nvSpPr>
        <p:spPr>
          <a:xfrm>
            <a:off x="4298240" y="3220851"/>
            <a:ext cx="3795730" cy="923330"/>
          </a:xfrm>
          <a:prstGeom prst="rect">
            <a:avLst/>
          </a:prstGeom>
        </p:spPr>
        <p:txBody>
          <a:bodyPr wrap="square">
            <a:spAutoFit/>
          </a:bodyPr>
          <a:lstStyle/>
          <a:p>
            <a:pPr algn="ctr">
              <a:buNone/>
            </a:pPr>
            <a:r>
              <a:rPr lang="lt-LT" sz="5400" b="1" dirty="0">
                <a:solidFill>
                  <a:srgbClr val="FF0000"/>
                </a:solidFill>
                <a:latin typeface="Times New Roman" panose="02020603050405020304" pitchFamily="18" charset="0"/>
                <a:cs typeface="Times New Roman" panose="02020603050405020304" pitchFamily="18" charset="0"/>
              </a:rPr>
              <a:t>P</a:t>
            </a:r>
            <a:r>
              <a:rPr lang="lt-LT" sz="5400" dirty="0">
                <a:latin typeface="Times New Roman" panose="02020603050405020304" pitchFamily="18" charset="0"/>
                <a:cs typeface="Times New Roman" panose="02020603050405020304" pitchFamily="18" charset="0"/>
              </a:rPr>
              <a:t>aaiškinti</a:t>
            </a:r>
          </a:p>
        </p:txBody>
      </p:sp>
      <p:sp>
        <p:nvSpPr>
          <p:cNvPr id="6" name="Rectangle 5"/>
          <p:cNvSpPr/>
          <p:nvPr/>
        </p:nvSpPr>
        <p:spPr>
          <a:xfrm>
            <a:off x="4682044" y="4095544"/>
            <a:ext cx="2827911" cy="923330"/>
          </a:xfrm>
          <a:prstGeom prst="rect">
            <a:avLst/>
          </a:prstGeom>
        </p:spPr>
        <p:txBody>
          <a:bodyPr wrap="square">
            <a:spAutoFit/>
          </a:bodyPr>
          <a:lstStyle/>
          <a:p>
            <a:pPr algn="ctr">
              <a:buNone/>
            </a:pPr>
            <a:r>
              <a:rPr lang="lt-LT" sz="5400" b="1" dirty="0">
                <a:solidFill>
                  <a:srgbClr val="FF0000"/>
                </a:solidFill>
                <a:latin typeface="Times New Roman" panose="02020603050405020304" pitchFamily="18" charset="0"/>
                <a:cs typeface="Times New Roman" panose="02020603050405020304" pitchFamily="18" charset="0"/>
              </a:rPr>
              <a:t>P</a:t>
            </a:r>
            <a:r>
              <a:rPr lang="lt-LT" sz="5400" dirty="0">
                <a:latin typeface="Times New Roman" panose="02020603050405020304" pitchFamily="18" charset="0"/>
                <a:cs typeface="Times New Roman" panose="02020603050405020304" pitchFamily="18" charset="0"/>
              </a:rPr>
              <a:t>atarti</a:t>
            </a:r>
          </a:p>
        </p:txBody>
      </p:sp>
      <p:sp>
        <p:nvSpPr>
          <p:cNvPr id="7" name="Rectangle 6"/>
          <p:cNvSpPr/>
          <p:nvPr/>
        </p:nvSpPr>
        <p:spPr>
          <a:xfrm>
            <a:off x="4648500" y="4970236"/>
            <a:ext cx="3095210" cy="923330"/>
          </a:xfrm>
          <a:prstGeom prst="rect">
            <a:avLst/>
          </a:prstGeom>
        </p:spPr>
        <p:txBody>
          <a:bodyPr wrap="square">
            <a:spAutoFit/>
          </a:bodyPr>
          <a:lstStyle/>
          <a:p>
            <a:pPr algn="ctr">
              <a:buNone/>
            </a:pPr>
            <a:r>
              <a:rPr lang="lt-LT" sz="5400" b="1" dirty="0">
                <a:solidFill>
                  <a:srgbClr val="FF0000"/>
                </a:solidFill>
                <a:latin typeface="Times New Roman" panose="02020603050405020304" pitchFamily="18" charset="0"/>
                <a:cs typeface="Times New Roman" panose="02020603050405020304" pitchFamily="18" charset="0"/>
              </a:rPr>
              <a:t>P</a:t>
            </a:r>
            <a:r>
              <a:rPr lang="lt-LT" sz="5400" dirty="0">
                <a:latin typeface="Times New Roman" panose="02020603050405020304" pitchFamily="18" charset="0"/>
                <a:cs typeface="Times New Roman" panose="02020603050405020304" pitchFamily="18" charset="0"/>
              </a:rPr>
              <a:t>riminti</a:t>
            </a:r>
          </a:p>
        </p:txBody>
      </p:sp>
      <p:pic>
        <p:nvPicPr>
          <p:cNvPr id="8" name="Picture 7"/>
          <p:cNvPicPr>
            <a:picLocks noChangeAspect="1"/>
          </p:cNvPicPr>
          <p:nvPr/>
        </p:nvPicPr>
        <p:blipFill>
          <a:blip r:embed="rId3"/>
          <a:stretch>
            <a:fillRect/>
          </a:stretch>
        </p:blipFill>
        <p:spPr>
          <a:xfrm>
            <a:off x="1295402" y="3065238"/>
            <a:ext cx="1904998" cy="1904998"/>
          </a:xfrm>
          <a:prstGeom prst="rect">
            <a:avLst/>
          </a:prstGeom>
        </p:spPr>
      </p:pic>
      <p:pic>
        <p:nvPicPr>
          <p:cNvPr id="10" name="Picture 9"/>
          <p:cNvPicPr>
            <a:picLocks noChangeAspect="1"/>
          </p:cNvPicPr>
          <p:nvPr/>
        </p:nvPicPr>
        <p:blipFill>
          <a:blip r:embed="rId4"/>
          <a:stretch>
            <a:fillRect/>
          </a:stretch>
        </p:blipFill>
        <p:spPr>
          <a:xfrm>
            <a:off x="8882967" y="3065238"/>
            <a:ext cx="1902117" cy="190821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640156" y="156250"/>
            <a:ext cx="10414995" cy="1709871"/>
          </a:xfrm>
        </p:spPr>
        <p:txBody>
          <a:bodyPr>
            <a:normAutofit fontScale="90000"/>
          </a:bodyPr>
          <a:lstStyle/>
          <a:p>
            <a:pPr algn="ctr"/>
            <a:r>
              <a:rPr lang="lt-LT" sz="4400" b="1" dirty="0">
                <a:solidFill>
                  <a:srgbClr val="FF0000"/>
                </a:solidFill>
                <a:latin typeface="Times New Roman" panose="02020603050405020304" pitchFamily="18" charset="0"/>
                <a:cs typeface="Times New Roman" panose="02020603050405020304" pitchFamily="18" charset="0"/>
              </a:rPr>
              <a:t>P</a:t>
            </a:r>
            <a:r>
              <a:rPr lang="lt-LT" sz="4400" b="1" dirty="0">
                <a:latin typeface="Times New Roman" panose="02020603050405020304" pitchFamily="18" charset="0"/>
                <a:cs typeface="Times New Roman" panose="02020603050405020304" pitchFamily="18" charset="0"/>
              </a:rPr>
              <a:t>astebėti</a:t>
            </a:r>
            <a:br>
              <a:rPr lang="lt-LT"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ar būstuose yra naudojami šildymo įrenginiai ar dūmtraukiai su įskilimais ir plyšiais?</a:t>
            </a:r>
          </a:p>
        </p:txBody>
      </p:sp>
      <p:pic>
        <p:nvPicPr>
          <p:cNvPr id="3" name="Picture 2">
            <a:extLst>
              <a:ext uri="{FF2B5EF4-FFF2-40B4-BE49-F238E27FC236}">
                <a16:creationId xmlns:a16="http://schemas.microsoft.com/office/drawing/2014/main" id="{EA27C277-942E-438A-AE01-E5FFF3A036DE}"/>
              </a:ext>
            </a:extLst>
          </p:cNvPr>
          <p:cNvPicPr>
            <a:picLocks noChangeAspect="1"/>
          </p:cNvPicPr>
          <p:nvPr/>
        </p:nvPicPr>
        <p:blipFill>
          <a:blip r:embed="rId2"/>
          <a:stretch>
            <a:fillRect/>
          </a:stretch>
        </p:blipFill>
        <p:spPr>
          <a:xfrm>
            <a:off x="3073347" y="2193772"/>
            <a:ext cx="3237257" cy="4493141"/>
          </a:xfrm>
          <a:prstGeom prst="rect">
            <a:avLst/>
          </a:prstGeom>
        </p:spPr>
      </p:pic>
      <p:pic>
        <p:nvPicPr>
          <p:cNvPr id="4" name="Picture 3">
            <a:extLst>
              <a:ext uri="{FF2B5EF4-FFF2-40B4-BE49-F238E27FC236}">
                <a16:creationId xmlns:a16="http://schemas.microsoft.com/office/drawing/2014/main" id="{BC60378E-5D92-45E9-B640-9041EB8961E5}"/>
              </a:ext>
            </a:extLst>
          </p:cNvPr>
          <p:cNvPicPr>
            <a:picLocks noChangeAspect="1"/>
          </p:cNvPicPr>
          <p:nvPr/>
        </p:nvPicPr>
        <p:blipFill>
          <a:blip r:embed="rId3"/>
          <a:stretch>
            <a:fillRect/>
          </a:stretch>
        </p:blipFill>
        <p:spPr>
          <a:xfrm>
            <a:off x="7481939" y="2193772"/>
            <a:ext cx="3602828" cy="4492720"/>
          </a:xfrm>
          <a:prstGeom prst="rect">
            <a:avLst/>
          </a:prstGeom>
        </p:spPr>
      </p:pic>
    </p:spTree>
    <p:extLst>
      <p:ext uri="{BB962C8B-B14F-4D97-AF65-F5344CB8AC3E}">
        <p14:creationId xmlns:p14="http://schemas.microsoft.com/office/powerpoint/2010/main" val="228257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640156" y="156251"/>
            <a:ext cx="10414995" cy="1485938"/>
          </a:xfrm>
        </p:spPr>
        <p:txBody>
          <a:bodyPr>
            <a:normAutofit/>
          </a:bodyPr>
          <a:lstStyle/>
          <a:p>
            <a:pPr algn="ctr"/>
            <a:r>
              <a:rPr lang="lt-LT" sz="4400" b="1" dirty="0">
                <a:solidFill>
                  <a:srgbClr val="FF0000"/>
                </a:solidFill>
                <a:latin typeface="Times New Roman" panose="02020603050405020304" pitchFamily="18" charset="0"/>
                <a:cs typeface="Times New Roman" panose="02020603050405020304" pitchFamily="18" charset="0"/>
              </a:rPr>
              <a:t>P</a:t>
            </a:r>
            <a:r>
              <a:rPr lang="lt-LT" sz="4400" b="1" dirty="0">
                <a:latin typeface="Times New Roman" panose="02020603050405020304" pitchFamily="18" charset="0"/>
                <a:cs typeface="Times New Roman" panose="02020603050405020304" pitchFamily="18" charset="0"/>
              </a:rPr>
              <a:t>astebėti</a:t>
            </a:r>
            <a:br>
              <a:rPr lang="lt-LT"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ar laikomos degios medžiagos šalia šildymo įrenginių?</a:t>
            </a:r>
          </a:p>
        </p:txBody>
      </p:sp>
      <p:pic>
        <p:nvPicPr>
          <p:cNvPr id="5" name="Picture 4">
            <a:extLst>
              <a:ext uri="{FF2B5EF4-FFF2-40B4-BE49-F238E27FC236}">
                <a16:creationId xmlns:a16="http://schemas.microsoft.com/office/drawing/2014/main" id="{075BCE6F-EC99-4D60-9015-D1C19FABF6AC}"/>
              </a:ext>
            </a:extLst>
          </p:cNvPr>
          <p:cNvPicPr>
            <a:picLocks noChangeAspect="1"/>
          </p:cNvPicPr>
          <p:nvPr/>
        </p:nvPicPr>
        <p:blipFill>
          <a:blip r:embed="rId2"/>
          <a:stretch>
            <a:fillRect/>
          </a:stretch>
        </p:blipFill>
        <p:spPr>
          <a:xfrm>
            <a:off x="2599242" y="1882225"/>
            <a:ext cx="3279932" cy="4493141"/>
          </a:xfrm>
          <a:prstGeom prst="rect">
            <a:avLst/>
          </a:prstGeom>
        </p:spPr>
      </p:pic>
      <p:pic>
        <p:nvPicPr>
          <p:cNvPr id="6" name="Picture 5">
            <a:extLst>
              <a:ext uri="{FF2B5EF4-FFF2-40B4-BE49-F238E27FC236}">
                <a16:creationId xmlns:a16="http://schemas.microsoft.com/office/drawing/2014/main" id="{EC6C71C4-939B-4A91-8177-B0D0AEDF29EB}"/>
              </a:ext>
            </a:extLst>
          </p:cNvPr>
          <p:cNvPicPr>
            <a:picLocks noChangeAspect="1"/>
          </p:cNvPicPr>
          <p:nvPr/>
        </p:nvPicPr>
        <p:blipFill>
          <a:blip r:embed="rId3"/>
          <a:stretch>
            <a:fillRect/>
          </a:stretch>
        </p:blipFill>
        <p:spPr>
          <a:xfrm>
            <a:off x="7130314" y="1882225"/>
            <a:ext cx="3231160" cy="44931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640156" y="156250"/>
            <a:ext cx="10414995" cy="1756525"/>
          </a:xfrm>
        </p:spPr>
        <p:txBody>
          <a:bodyPr>
            <a:normAutofit fontScale="90000"/>
          </a:bodyPr>
          <a:lstStyle/>
          <a:p>
            <a:pPr algn="ctr"/>
            <a:r>
              <a:rPr lang="lt-LT" sz="4400" b="1" dirty="0">
                <a:solidFill>
                  <a:srgbClr val="FF0000"/>
                </a:solidFill>
                <a:latin typeface="Times New Roman" panose="02020603050405020304" pitchFamily="18" charset="0"/>
                <a:cs typeface="Times New Roman" panose="02020603050405020304" pitchFamily="18" charset="0"/>
              </a:rPr>
              <a:t>P</a:t>
            </a:r>
            <a:r>
              <a:rPr lang="lt-LT" sz="4400" b="1" dirty="0">
                <a:latin typeface="Times New Roman" panose="02020603050405020304" pitchFamily="18" charset="0"/>
                <a:cs typeface="Times New Roman" panose="02020603050405020304" pitchFamily="18" charset="0"/>
              </a:rPr>
              <a:t>astebėti</a:t>
            </a:r>
            <a:br>
              <a:rPr lang="lt-LT"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ar šildymo įrenginių tvarkingos ir uždarytos pakuros durelės? Ar šalia pakuros grindys apsaugos nedegia medžiaga?</a:t>
            </a:r>
          </a:p>
        </p:txBody>
      </p:sp>
      <p:pic>
        <p:nvPicPr>
          <p:cNvPr id="3" name="Picture 2">
            <a:extLst>
              <a:ext uri="{FF2B5EF4-FFF2-40B4-BE49-F238E27FC236}">
                <a16:creationId xmlns:a16="http://schemas.microsoft.com/office/drawing/2014/main" id="{5F20DB92-2C22-4AB7-9FB8-C40FDD6EC52B}"/>
              </a:ext>
            </a:extLst>
          </p:cNvPr>
          <p:cNvPicPr>
            <a:picLocks noChangeAspect="1"/>
          </p:cNvPicPr>
          <p:nvPr/>
        </p:nvPicPr>
        <p:blipFill>
          <a:blip r:embed="rId2"/>
          <a:stretch>
            <a:fillRect/>
          </a:stretch>
        </p:blipFill>
        <p:spPr>
          <a:xfrm>
            <a:off x="4628566" y="2166840"/>
            <a:ext cx="4224629" cy="4224629"/>
          </a:xfrm>
          <a:prstGeom prst="rect">
            <a:avLst/>
          </a:prstGeom>
        </p:spPr>
      </p:pic>
    </p:spTree>
    <p:extLst>
      <p:ext uri="{BB962C8B-B14F-4D97-AF65-F5344CB8AC3E}">
        <p14:creationId xmlns:p14="http://schemas.microsoft.com/office/powerpoint/2010/main" val="99927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640156" y="156250"/>
            <a:ext cx="10414995" cy="1262003"/>
          </a:xfrm>
        </p:spPr>
        <p:txBody>
          <a:bodyPr>
            <a:normAutofit fontScale="90000"/>
          </a:bodyPr>
          <a:lstStyle/>
          <a:p>
            <a:pPr algn="ctr"/>
            <a:r>
              <a:rPr lang="lt-LT" sz="4400" b="1" dirty="0">
                <a:solidFill>
                  <a:srgbClr val="FF0000"/>
                </a:solidFill>
                <a:latin typeface="Times New Roman" panose="02020603050405020304" pitchFamily="18" charset="0"/>
                <a:cs typeface="Times New Roman" panose="02020603050405020304" pitchFamily="18" charset="0"/>
              </a:rPr>
              <a:t>P</a:t>
            </a:r>
            <a:r>
              <a:rPr lang="lt-LT" sz="4400" b="1" dirty="0">
                <a:latin typeface="Times New Roman" panose="02020603050405020304" pitchFamily="18" charset="0"/>
                <a:cs typeface="Times New Roman" panose="02020603050405020304" pitchFamily="18" charset="0"/>
              </a:rPr>
              <a:t>astebėti</a:t>
            </a:r>
            <a:br>
              <a:rPr lang="lt-LT"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ar būstuose naudojama tvarkinga elektros instaliacija?</a:t>
            </a:r>
            <a:br>
              <a:rPr lang="lt-LT" sz="3600" dirty="0">
                <a:latin typeface="Times New Roman" panose="02020603050405020304" pitchFamily="18" charset="0"/>
                <a:cs typeface="Times New Roman" panose="02020603050405020304" pitchFamily="18" charset="0"/>
              </a:rPr>
            </a:br>
            <a:endParaRPr lang="lt-LT" sz="3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62E13F7-9429-4FB4-83F6-853811356DB4}"/>
              </a:ext>
            </a:extLst>
          </p:cNvPr>
          <p:cNvPicPr>
            <a:picLocks noChangeAspect="1"/>
          </p:cNvPicPr>
          <p:nvPr/>
        </p:nvPicPr>
        <p:blipFill>
          <a:blip r:embed="rId2"/>
          <a:stretch>
            <a:fillRect/>
          </a:stretch>
        </p:blipFill>
        <p:spPr>
          <a:xfrm>
            <a:off x="868654" y="2625704"/>
            <a:ext cx="3456732" cy="2670279"/>
          </a:xfrm>
          <a:prstGeom prst="rect">
            <a:avLst/>
          </a:prstGeom>
        </p:spPr>
      </p:pic>
      <p:pic>
        <p:nvPicPr>
          <p:cNvPr id="6" name="Picture 5">
            <a:extLst>
              <a:ext uri="{FF2B5EF4-FFF2-40B4-BE49-F238E27FC236}">
                <a16:creationId xmlns:a16="http://schemas.microsoft.com/office/drawing/2014/main" id="{960D9773-D641-4C12-9FD5-C5F8021838B4}"/>
              </a:ext>
            </a:extLst>
          </p:cNvPr>
          <p:cNvPicPr>
            <a:picLocks noChangeAspect="1"/>
          </p:cNvPicPr>
          <p:nvPr/>
        </p:nvPicPr>
        <p:blipFill>
          <a:blip r:embed="rId3"/>
          <a:stretch>
            <a:fillRect/>
          </a:stretch>
        </p:blipFill>
        <p:spPr>
          <a:xfrm>
            <a:off x="4987189" y="4320070"/>
            <a:ext cx="3407959" cy="2469094"/>
          </a:xfrm>
          <a:prstGeom prst="rect">
            <a:avLst/>
          </a:prstGeom>
        </p:spPr>
      </p:pic>
      <p:pic>
        <p:nvPicPr>
          <p:cNvPr id="12" name="Picture 11">
            <a:extLst>
              <a:ext uri="{FF2B5EF4-FFF2-40B4-BE49-F238E27FC236}">
                <a16:creationId xmlns:a16="http://schemas.microsoft.com/office/drawing/2014/main" id="{83426FB0-19B6-45DF-BB11-76B26ABBC69D}"/>
              </a:ext>
            </a:extLst>
          </p:cNvPr>
          <p:cNvPicPr>
            <a:picLocks noChangeAspect="1"/>
          </p:cNvPicPr>
          <p:nvPr/>
        </p:nvPicPr>
        <p:blipFill>
          <a:blip r:embed="rId4"/>
          <a:stretch>
            <a:fillRect/>
          </a:stretch>
        </p:blipFill>
        <p:spPr>
          <a:xfrm>
            <a:off x="4853699" y="1534022"/>
            <a:ext cx="3674939" cy="2670279"/>
          </a:xfrm>
          <a:prstGeom prst="rect">
            <a:avLst/>
          </a:prstGeom>
        </p:spPr>
      </p:pic>
      <p:pic>
        <p:nvPicPr>
          <p:cNvPr id="13" name="Picture 12">
            <a:extLst>
              <a:ext uri="{FF2B5EF4-FFF2-40B4-BE49-F238E27FC236}">
                <a16:creationId xmlns:a16="http://schemas.microsoft.com/office/drawing/2014/main" id="{C687435E-8C99-49DE-9375-2EE2124DA992}"/>
              </a:ext>
            </a:extLst>
          </p:cNvPr>
          <p:cNvPicPr>
            <a:picLocks noChangeAspect="1"/>
          </p:cNvPicPr>
          <p:nvPr/>
        </p:nvPicPr>
        <p:blipFill>
          <a:blip r:embed="rId5"/>
          <a:stretch>
            <a:fillRect/>
          </a:stretch>
        </p:blipFill>
        <p:spPr>
          <a:xfrm>
            <a:off x="8916992" y="2468806"/>
            <a:ext cx="2897522" cy="3470989"/>
          </a:xfrm>
          <a:prstGeom prst="rect">
            <a:avLst/>
          </a:prstGeom>
        </p:spPr>
      </p:pic>
    </p:spTree>
    <p:extLst>
      <p:ext uri="{BB962C8B-B14F-4D97-AF65-F5344CB8AC3E}">
        <p14:creationId xmlns:p14="http://schemas.microsoft.com/office/powerpoint/2010/main" val="2982012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640156" y="156250"/>
            <a:ext cx="10414995" cy="1700542"/>
          </a:xfrm>
        </p:spPr>
        <p:txBody>
          <a:bodyPr>
            <a:normAutofit fontScale="90000"/>
          </a:bodyPr>
          <a:lstStyle/>
          <a:p>
            <a:pPr algn="ctr"/>
            <a:r>
              <a:rPr lang="lt-LT" sz="4400" b="1" dirty="0">
                <a:solidFill>
                  <a:srgbClr val="FF0000"/>
                </a:solidFill>
                <a:latin typeface="Times New Roman" panose="02020603050405020304" pitchFamily="18" charset="0"/>
                <a:cs typeface="Times New Roman" panose="02020603050405020304" pitchFamily="18" charset="0"/>
              </a:rPr>
              <a:t>P</a:t>
            </a:r>
            <a:r>
              <a:rPr lang="lt-LT" sz="4400" b="1" dirty="0">
                <a:latin typeface="Times New Roman" panose="02020603050405020304" pitchFamily="18" charset="0"/>
                <a:cs typeface="Times New Roman" panose="02020603050405020304" pitchFamily="18" charset="0"/>
              </a:rPr>
              <a:t>astebėti</a:t>
            </a:r>
            <a:br>
              <a:rPr lang="lt-LT"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ar į vieną elektros lizdą ar į prailgintuvą įjungta ne per daug buities prietaisų</a:t>
            </a:r>
            <a:r>
              <a:rPr lang="lt-LT" dirty="0">
                <a:latin typeface="Times New Roman" panose="02020603050405020304" pitchFamily="18" charset="0"/>
                <a:cs typeface="Times New Roman" panose="02020603050405020304" pitchFamily="18" charset="0"/>
              </a:rPr>
              <a:t>?</a:t>
            </a:r>
            <a:br>
              <a:rPr lang="lt-LT" sz="3600" dirty="0">
                <a:latin typeface="Times New Roman" panose="02020603050405020304" pitchFamily="18" charset="0"/>
                <a:cs typeface="Times New Roman" panose="02020603050405020304" pitchFamily="18" charset="0"/>
              </a:rPr>
            </a:br>
            <a:endParaRPr lang="lt-LT"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89129A2-60A1-4CF5-82B3-5A4473B84AA4}"/>
              </a:ext>
            </a:extLst>
          </p:cNvPr>
          <p:cNvPicPr>
            <a:picLocks noChangeAspect="1"/>
          </p:cNvPicPr>
          <p:nvPr/>
        </p:nvPicPr>
        <p:blipFill>
          <a:blip r:embed="rId2"/>
          <a:stretch>
            <a:fillRect/>
          </a:stretch>
        </p:blipFill>
        <p:spPr>
          <a:xfrm>
            <a:off x="2675854" y="2016887"/>
            <a:ext cx="3255737" cy="2445773"/>
          </a:xfrm>
          <a:prstGeom prst="rect">
            <a:avLst/>
          </a:prstGeom>
        </p:spPr>
      </p:pic>
      <p:pic>
        <p:nvPicPr>
          <p:cNvPr id="5" name="Picture 4">
            <a:extLst>
              <a:ext uri="{FF2B5EF4-FFF2-40B4-BE49-F238E27FC236}">
                <a16:creationId xmlns:a16="http://schemas.microsoft.com/office/drawing/2014/main" id="{922C8234-F000-468A-B061-86915FEE147B}"/>
              </a:ext>
            </a:extLst>
          </p:cNvPr>
          <p:cNvPicPr>
            <a:picLocks noChangeAspect="1"/>
          </p:cNvPicPr>
          <p:nvPr/>
        </p:nvPicPr>
        <p:blipFill>
          <a:blip r:embed="rId3"/>
          <a:stretch>
            <a:fillRect/>
          </a:stretch>
        </p:blipFill>
        <p:spPr>
          <a:xfrm>
            <a:off x="4445381" y="4620843"/>
            <a:ext cx="3062473" cy="2042286"/>
          </a:xfrm>
          <a:prstGeom prst="rect">
            <a:avLst/>
          </a:prstGeom>
        </p:spPr>
      </p:pic>
      <p:pic>
        <p:nvPicPr>
          <p:cNvPr id="8" name="Picture 7">
            <a:extLst>
              <a:ext uri="{FF2B5EF4-FFF2-40B4-BE49-F238E27FC236}">
                <a16:creationId xmlns:a16="http://schemas.microsoft.com/office/drawing/2014/main" id="{E8F43D63-BF71-4C1F-9593-61D4980340B2}"/>
              </a:ext>
            </a:extLst>
          </p:cNvPr>
          <p:cNvPicPr>
            <a:picLocks noChangeAspect="1"/>
          </p:cNvPicPr>
          <p:nvPr/>
        </p:nvPicPr>
        <p:blipFill>
          <a:blip r:embed="rId4"/>
          <a:stretch>
            <a:fillRect/>
          </a:stretch>
        </p:blipFill>
        <p:spPr>
          <a:xfrm>
            <a:off x="1592443" y="4827610"/>
            <a:ext cx="2166821" cy="1628751"/>
          </a:xfrm>
          <a:prstGeom prst="rect">
            <a:avLst/>
          </a:prstGeom>
        </p:spPr>
      </p:pic>
      <p:pic>
        <p:nvPicPr>
          <p:cNvPr id="9" name="Picture 8">
            <a:extLst>
              <a:ext uri="{FF2B5EF4-FFF2-40B4-BE49-F238E27FC236}">
                <a16:creationId xmlns:a16="http://schemas.microsoft.com/office/drawing/2014/main" id="{FAAEC19A-2340-4366-8FE0-B03BD5F999DE}"/>
              </a:ext>
            </a:extLst>
          </p:cNvPr>
          <p:cNvPicPr>
            <a:picLocks noChangeAspect="1"/>
          </p:cNvPicPr>
          <p:nvPr/>
        </p:nvPicPr>
        <p:blipFill>
          <a:blip r:embed="rId5"/>
          <a:stretch>
            <a:fillRect/>
          </a:stretch>
        </p:blipFill>
        <p:spPr>
          <a:xfrm>
            <a:off x="6540759" y="2016887"/>
            <a:ext cx="3261029" cy="2445772"/>
          </a:xfrm>
          <a:prstGeom prst="rect">
            <a:avLst/>
          </a:prstGeom>
        </p:spPr>
      </p:pic>
      <p:pic>
        <p:nvPicPr>
          <p:cNvPr id="10" name="Picture 9">
            <a:extLst>
              <a:ext uri="{FF2B5EF4-FFF2-40B4-BE49-F238E27FC236}">
                <a16:creationId xmlns:a16="http://schemas.microsoft.com/office/drawing/2014/main" id="{AB65B114-41F3-4564-AEB6-DE2E990AA35B}"/>
              </a:ext>
            </a:extLst>
          </p:cNvPr>
          <p:cNvPicPr>
            <a:picLocks noChangeAspect="1"/>
          </p:cNvPicPr>
          <p:nvPr/>
        </p:nvPicPr>
        <p:blipFill>
          <a:blip r:embed="rId6"/>
          <a:stretch>
            <a:fillRect/>
          </a:stretch>
        </p:blipFill>
        <p:spPr>
          <a:xfrm>
            <a:off x="8379118" y="4622756"/>
            <a:ext cx="3062474" cy="2040373"/>
          </a:xfrm>
          <a:prstGeom prst="rect">
            <a:avLst/>
          </a:prstGeom>
        </p:spPr>
      </p:pic>
    </p:spTree>
    <p:extLst>
      <p:ext uri="{BB962C8B-B14F-4D97-AF65-F5344CB8AC3E}">
        <p14:creationId xmlns:p14="http://schemas.microsoft.com/office/powerpoint/2010/main" val="60243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CC84CFC-BA82-428A-86F6-29DBFF10C009}"/>
              </a:ext>
            </a:extLst>
          </p:cNvPr>
          <p:cNvSpPr>
            <a:spLocks noGrp="1"/>
          </p:cNvSpPr>
          <p:nvPr>
            <p:ph type="title"/>
          </p:nvPr>
        </p:nvSpPr>
        <p:spPr>
          <a:xfrm>
            <a:off x="2592925" y="624110"/>
            <a:ext cx="8911687" cy="636519"/>
          </a:xfrm>
        </p:spPr>
        <p:txBody>
          <a:bodyPr>
            <a:normAutofit fontScale="90000"/>
          </a:bodyPr>
          <a:lstStyle/>
          <a:p>
            <a:r>
              <a:rPr lang="lt-LT" b="1" dirty="0"/>
              <a:t>                       Dujų balionai</a:t>
            </a:r>
          </a:p>
        </p:txBody>
      </p:sp>
      <p:pic>
        <p:nvPicPr>
          <p:cNvPr id="5" name="Turinio vietos rezervavimo ženklas 4">
            <a:extLst>
              <a:ext uri="{FF2B5EF4-FFF2-40B4-BE49-F238E27FC236}">
                <a16:creationId xmlns:a16="http://schemas.microsoft.com/office/drawing/2014/main" id="{A1E54809-24E7-4EED-B523-B39926AB1F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1359" y="2086252"/>
            <a:ext cx="8911687" cy="3825598"/>
          </a:xfrm>
        </p:spPr>
      </p:pic>
    </p:spTree>
    <p:extLst>
      <p:ext uri="{BB962C8B-B14F-4D97-AF65-F5344CB8AC3E}">
        <p14:creationId xmlns:p14="http://schemas.microsoft.com/office/powerpoint/2010/main" val="192765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414F69F-C56E-4B04-9F3D-B2008B464E24}"/>
              </a:ext>
            </a:extLst>
          </p:cNvPr>
          <p:cNvSpPr>
            <a:spLocks noGrp="1"/>
          </p:cNvSpPr>
          <p:nvPr>
            <p:ph type="title"/>
          </p:nvPr>
        </p:nvSpPr>
        <p:spPr>
          <a:xfrm>
            <a:off x="2592925" y="624110"/>
            <a:ext cx="8911687" cy="636519"/>
          </a:xfrm>
        </p:spPr>
        <p:txBody>
          <a:bodyPr>
            <a:normAutofit fontScale="90000"/>
          </a:bodyPr>
          <a:lstStyle/>
          <a:p>
            <a:r>
              <a:rPr lang="lt-LT" b="1" dirty="0"/>
              <a:t>                         Dujų balionai</a:t>
            </a:r>
            <a:endParaRPr lang="lt-LT" dirty="0"/>
          </a:p>
        </p:txBody>
      </p:sp>
      <p:pic>
        <p:nvPicPr>
          <p:cNvPr id="5" name="Turinio vietos rezervavimo ženklas 4">
            <a:extLst>
              <a:ext uri="{FF2B5EF4-FFF2-40B4-BE49-F238E27FC236}">
                <a16:creationId xmlns:a16="http://schemas.microsoft.com/office/drawing/2014/main" id="{A7B1A5B6-CFDE-4DA6-AE86-11D4E97C7B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880" y="2133599"/>
            <a:ext cx="9483127" cy="4284955"/>
          </a:xfrm>
        </p:spPr>
      </p:pic>
    </p:spTree>
    <p:extLst>
      <p:ext uri="{BB962C8B-B14F-4D97-AF65-F5344CB8AC3E}">
        <p14:creationId xmlns:p14="http://schemas.microsoft.com/office/powerpoint/2010/main" val="2328456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1"/>
          <p:cNvSpPr txBox="1">
            <a:spLocks/>
          </p:cNvSpPr>
          <p:nvPr/>
        </p:nvSpPr>
        <p:spPr>
          <a:xfrm>
            <a:off x="1299061" y="392465"/>
            <a:ext cx="10816682" cy="1239566"/>
          </a:xfrm>
          <a:prstGeom prst="rect">
            <a:avLst/>
          </a:prstGeom>
          <a:effectLst/>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t-LT" dirty="0">
                <a:latin typeface="Times New Roman" panose="02020603050405020304" pitchFamily="18" charset="0"/>
                <a:cs typeface="Times New Roman" panose="02020603050405020304" pitchFamily="18" charset="0"/>
              </a:rPr>
              <a:t>Atkreipkite dėmesį ar yra įrengtas autonominis dūmų signalizatorius</a:t>
            </a:r>
          </a:p>
        </p:txBody>
      </p:sp>
      <p:pic>
        <p:nvPicPr>
          <p:cNvPr id="6" name="Picture 5"/>
          <p:cNvPicPr>
            <a:picLocks noChangeAspect="1"/>
          </p:cNvPicPr>
          <p:nvPr/>
        </p:nvPicPr>
        <p:blipFill>
          <a:blip r:embed="rId2"/>
          <a:stretch>
            <a:fillRect/>
          </a:stretch>
        </p:blipFill>
        <p:spPr>
          <a:xfrm>
            <a:off x="1154310" y="2616989"/>
            <a:ext cx="4723512" cy="2627453"/>
          </a:xfrm>
          <a:prstGeom prst="rect">
            <a:avLst/>
          </a:prstGeom>
        </p:spPr>
      </p:pic>
      <p:pic>
        <p:nvPicPr>
          <p:cNvPr id="7" name="Picture 6"/>
          <p:cNvPicPr>
            <a:picLocks noChangeAspect="1"/>
          </p:cNvPicPr>
          <p:nvPr/>
        </p:nvPicPr>
        <p:blipFill>
          <a:blip r:embed="rId3"/>
          <a:stretch>
            <a:fillRect/>
          </a:stretch>
        </p:blipFill>
        <p:spPr>
          <a:xfrm>
            <a:off x="6096000" y="2083327"/>
            <a:ext cx="5238750" cy="3933825"/>
          </a:xfrm>
          <a:prstGeom prst="rect">
            <a:avLst/>
          </a:prstGeom>
        </p:spPr>
      </p:pic>
    </p:spTree>
    <p:extLst>
      <p:ext uri="{BB962C8B-B14F-4D97-AF65-F5344CB8AC3E}">
        <p14:creationId xmlns:p14="http://schemas.microsoft.com/office/powerpoint/2010/main" val="409537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379C36-59C7-48D2-ADCD-4C893533E87D}"/>
              </a:ext>
            </a:extLst>
          </p:cNvPr>
          <p:cNvSpPr txBox="1"/>
          <p:nvPr/>
        </p:nvSpPr>
        <p:spPr>
          <a:xfrm>
            <a:off x="699796" y="1832672"/>
            <a:ext cx="11411339" cy="2123658"/>
          </a:xfrm>
          <a:prstGeom prst="rect">
            <a:avLst/>
          </a:prstGeom>
          <a:noFill/>
        </p:spPr>
        <p:txBody>
          <a:bodyPr wrap="square" rtlCol="0">
            <a:spAutoFit/>
          </a:bodyPr>
          <a:lstStyle/>
          <a:p>
            <a:pPr algn="ctr"/>
            <a:r>
              <a:rPr lang="lt-LT" sz="4400" b="1" dirty="0">
                <a:solidFill>
                  <a:srgbClr val="FF0000"/>
                </a:solidFill>
                <a:latin typeface="Times New Roman" panose="02020603050405020304" pitchFamily="18" charset="0"/>
                <a:cs typeface="Times New Roman" panose="02020603050405020304" pitchFamily="18" charset="0"/>
              </a:rPr>
              <a:t>MOKOMOJI MEDŽIAGA LANKOMOSIOS PRIEŽIŪROS SPECIALISTAMS GAISRŲ PREVENCIJOS KLAUSIMAIS</a:t>
            </a:r>
          </a:p>
        </p:txBody>
      </p:sp>
    </p:spTree>
    <p:extLst>
      <p:ext uri="{BB962C8B-B14F-4D97-AF65-F5344CB8AC3E}">
        <p14:creationId xmlns:p14="http://schemas.microsoft.com/office/powerpoint/2010/main" val="352705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idx="4294967295"/>
          </p:nvPr>
        </p:nvSpPr>
        <p:spPr>
          <a:xfrm>
            <a:off x="1040918" y="593387"/>
            <a:ext cx="10223770" cy="589672"/>
          </a:xfrm>
        </p:spPr>
        <p:txBody>
          <a:bodyPr>
            <a:normAutofit/>
          </a:bodyPr>
          <a:lstStyle/>
          <a:p>
            <a:pPr algn="ctr"/>
            <a:r>
              <a:rPr lang="lt-LT" sz="3200" b="1" dirty="0">
                <a:latin typeface="Times New Roman" panose="02020603050405020304" pitchFamily="18" charset="0"/>
                <a:cs typeface="Times New Roman" panose="02020603050405020304" pitchFamily="18" charset="0"/>
              </a:rPr>
              <a:t>Autonominiai dūmų signalizatoriai</a:t>
            </a:r>
          </a:p>
        </p:txBody>
      </p:sp>
      <p:sp>
        <p:nvSpPr>
          <p:cNvPr id="3" name="Turinio vietos rezervavimo ženklas 2"/>
          <p:cNvSpPr>
            <a:spLocks noGrp="1"/>
          </p:cNvSpPr>
          <p:nvPr>
            <p:ph idx="4294967295"/>
          </p:nvPr>
        </p:nvSpPr>
        <p:spPr>
          <a:xfrm>
            <a:off x="716358" y="2313950"/>
            <a:ext cx="4308223" cy="4456306"/>
          </a:xfrm>
        </p:spPr>
        <p:txBody>
          <a:bodyPr>
            <a:noAutofit/>
          </a:bodyPr>
          <a:lstStyle/>
          <a:p>
            <a:pPr algn="just"/>
            <a:r>
              <a:rPr lang="lt-LT" dirty="0">
                <a:latin typeface="Times New Roman" panose="02020603050405020304" pitchFamily="18" charset="0"/>
                <a:cs typeface="Times New Roman" panose="02020603050405020304" pitchFamily="18" charset="0"/>
              </a:rPr>
              <a:t>Autonominiai dūmų signalizatoriai  įrengiami visose gyvenamojo namo ar buto miegamose patalpose, išskyrus tas, kuriose gaisro kilimo pavojus žemas (dušus, tualetus ir pan.)</a:t>
            </a:r>
          </a:p>
          <a:p>
            <a:pPr algn="just"/>
            <a:r>
              <a:rPr lang="lt-LT" dirty="0">
                <a:latin typeface="Times New Roman" panose="02020603050405020304" pitchFamily="18" charset="0"/>
                <a:cs typeface="Times New Roman" panose="02020603050405020304" pitchFamily="18" charset="0"/>
              </a:rPr>
              <a:t>Autonominiai dūmų signalizatoriai montuojami patalpos centre ant lubų arba kuo arčiau centro, aukščiausioje dalyje bet ne arčiau kaip 20 cm nuo sienų kampo, o nesant techninės galimybės įrengti juos ant lubų – galima tvirtinti prie sienos 10-15 cm atstumu nuo lubų, bet ne arčiau kaip 20 cm nuo sienų kampo</a:t>
            </a:r>
          </a:p>
        </p:txBody>
      </p:sp>
      <p:sp>
        <p:nvSpPr>
          <p:cNvPr id="6" name="Stačiakampis 5"/>
          <p:cNvSpPr/>
          <p:nvPr/>
        </p:nvSpPr>
        <p:spPr>
          <a:xfrm>
            <a:off x="716358" y="1183059"/>
            <a:ext cx="10872889" cy="923330"/>
          </a:xfrm>
          <a:prstGeom prst="rect">
            <a:avLst/>
          </a:prstGeom>
        </p:spPr>
        <p:txBody>
          <a:bodyPr wrap="square">
            <a:spAutoFit/>
          </a:bodyPr>
          <a:lstStyle/>
          <a:p>
            <a:pPr algn="just"/>
            <a:r>
              <a:rPr lang="lt-LT" b="1" i="1" dirty="0">
                <a:latin typeface="Times New Roman" panose="02020603050405020304" pitchFamily="18" charset="0"/>
                <a:cs typeface="Times New Roman" panose="02020603050405020304" pitchFamily="18" charset="0"/>
              </a:rPr>
              <a:t>Autonominiai dūmų signalizatoriai </a:t>
            </a:r>
            <a:r>
              <a:rPr lang="lt-LT" dirty="0">
                <a:latin typeface="Times New Roman" panose="02020603050405020304" pitchFamily="18" charset="0"/>
                <a:cs typeface="Times New Roman" panose="02020603050405020304" pitchFamily="18" charset="0"/>
              </a:rPr>
              <a:t>– įspėjantys apie gaisro kilimo pavojų prietaisai, suveikiantys atsiradus jų veikimo zonoje dūmams. Tokiu būdu žmonėms suteikiama galimybė laiku pastebėti gaisro židinį ir jį užgesinti arba prabusti ir išbėgti iš degančios patalpos iki gaisro išplitimo</a:t>
            </a:r>
          </a:p>
        </p:txBody>
      </p:sp>
      <p:pic>
        <p:nvPicPr>
          <p:cNvPr id="4" name="Picture 3"/>
          <p:cNvPicPr>
            <a:picLocks noChangeAspect="1"/>
          </p:cNvPicPr>
          <p:nvPr/>
        </p:nvPicPr>
        <p:blipFill>
          <a:blip r:embed="rId3"/>
          <a:stretch>
            <a:fillRect/>
          </a:stretch>
        </p:blipFill>
        <p:spPr>
          <a:xfrm>
            <a:off x="5209464" y="2210169"/>
            <a:ext cx="5597965" cy="4054444"/>
          </a:xfrm>
          <a:prstGeom prst="rect">
            <a:avLst/>
          </a:prstGeom>
        </p:spPr>
      </p:pic>
    </p:spTree>
    <p:extLst>
      <p:ext uri="{BB962C8B-B14F-4D97-AF65-F5344CB8AC3E}">
        <p14:creationId xmlns:p14="http://schemas.microsoft.com/office/powerpoint/2010/main" val="3112701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4294967295"/>
          </p:nvPr>
        </p:nvSpPr>
        <p:spPr>
          <a:xfrm>
            <a:off x="654233" y="647937"/>
            <a:ext cx="10882771" cy="606931"/>
          </a:xfrm>
        </p:spPr>
        <p:txBody>
          <a:bodyPr>
            <a:noAutofit/>
          </a:bodyPr>
          <a:lstStyle/>
          <a:p>
            <a:pPr marL="0" indent="0" algn="ctr">
              <a:buNone/>
            </a:pPr>
            <a:r>
              <a:rPr lang="lt-LT" sz="3200" b="1" dirty="0">
                <a:latin typeface="Times New Roman" panose="02020603050405020304" pitchFamily="18" charset="0"/>
                <a:cs typeface="Times New Roman" panose="02020603050405020304" pitchFamily="18" charset="0"/>
              </a:rPr>
              <a:t>Autonominių dūmų signalizatorių naudojimas</a:t>
            </a:r>
          </a:p>
          <a:p>
            <a:pPr>
              <a:buNone/>
            </a:pPr>
            <a:r>
              <a:rPr lang="lt-LT" dirty="0">
                <a:latin typeface="Times New Roman" panose="02020603050405020304" pitchFamily="18" charset="0"/>
                <a:cs typeface="Times New Roman" panose="02020603050405020304" pitchFamily="18" charset="0"/>
              </a:rPr>
              <a:t>Kaip patikrinti, ar autonominis dūmų signalizatorius veikia? </a:t>
            </a:r>
          </a:p>
          <a:p>
            <a:pPr algn="just">
              <a:buFont typeface="Wingdings" panose="05000000000000000000" pitchFamily="2" charset="2"/>
              <a:buChar char="Ø"/>
            </a:pPr>
            <a:r>
              <a:rPr lang="lt-LT" dirty="0">
                <a:latin typeface="Times New Roman" panose="02020603050405020304" pitchFamily="18" charset="0"/>
                <a:cs typeface="Times New Roman" panose="02020603050405020304" pitchFamily="18" charset="0"/>
              </a:rPr>
              <a:t> Tereikia paspausti ir palaikyti mygtuką, esantį ant dūmų signalizatoriaus. Jei maždaug po 10 sekundžių pasigirsta garsinis signalas, vadinasi, signalizatorius veikia.</a:t>
            </a:r>
          </a:p>
          <a:p>
            <a:pPr>
              <a:buNone/>
            </a:pPr>
            <a:r>
              <a:rPr lang="lt-LT" dirty="0"/>
              <a:t> </a:t>
            </a:r>
          </a:p>
          <a:p>
            <a:pPr>
              <a:buNone/>
            </a:pPr>
            <a:endParaRPr lang="lt-LT" dirty="0"/>
          </a:p>
        </p:txBody>
      </p:sp>
      <p:pic>
        <p:nvPicPr>
          <p:cNvPr id="2050" name="Picture 2" descr="D:\Desktop\pa230005.jpg"/>
          <p:cNvPicPr>
            <a:picLocks noChangeAspect="1" noChangeArrowheads="1"/>
          </p:cNvPicPr>
          <p:nvPr/>
        </p:nvPicPr>
        <p:blipFill>
          <a:blip r:embed="rId2"/>
          <a:srcRect/>
          <a:stretch>
            <a:fillRect/>
          </a:stretch>
        </p:blipFill>
        <p:spPr bwMode="auto">
          <a:xfrm>
            <a:off x="4275422" y="3190522"/>
            <a:ext cx="3800690" cy="2844828"/>
          </a:xfrm>
          <a:prstGeom prst="rect">
            <a:avLst/>
          </a:prstGeom>
          <a:noFill/>
        </p:spPr>
      </p:pic>
      <p:pic>
        <p:nvPicPr>
          <p:cNvPr id="2052" name="Picture 4" descr="Autonominis dūmų jutiklis daviklis"/>
          <p:cNvPicPr>
            <a:picLocks noChangeAspect="1" noChangeArrowheads="1"/>
          </p:cNvPicPr>
          <p:nvPr/>
        </p:nvPicPr>
        <p:blipFill>
          <a:blip r:embed="rId3"/>
          <a:srcRect r="-114" b="-70"/>
          <a:stretch>
            <a:fillRect/>
          </a:stretch>
        </p:blipFill>
        <p:spPr bwMode="auto">
          <a:xfrm>
            <a:off x="894547" y="3190522"/>
            <a:ext cx="3127309" cy="2844828"/>
          </a:xfrm>
          <a:prstGeom prst="rect">
            <a:avLst/>
          </a:prstGeom>
          <a:noFill/>
        </p:spPr>
      </p:pic>
      <p:pic>
        <p:nvPicPr>
          <p:cNvPr id="2056" name="Picture 8" descr="Susijęs vaizdas"/>
          <p:cNvPicPr>
            <a:picLocks noChangeAspect="1" noChangeArrowheads="1"/>
          </p:cNvPicPr>
          <p:nvPr/>
        </p:nvPicPr>
        <p:blipFill>
          <a:blip r:embed="rId4"/>
          <a:srcRect r="56" b="4"/>
          <a:stretch>
            <a:fillRect/>
          </a:stretch>
        </p:blipFill>
        <p:spPr bwMode="auto">
          <a:xfrm>
            <a:off x="8227006" y="3190523"/>
            <a:ext cx="3019267" cy="2844828"/>
          </a:xfrm>
          <a:prstGeom prst="rect">
            <a:avLst/>
          </a:prstGeom>
          <a:noFill/>
        </p:spPr>
      </p:pic>
      <p:sp>
        <p:nvSpPr>
          <p:cNvPr id="2" name="Down Arrow 1"/>
          <p:cNvSpPr/>
          <p:nvPr/>
        </p:nvSpPr>
        <p:spPr>
          <a:xfrm rot="19537536">
            <a:off x="1752621" y="2933428"/>
            <a:ext cx="466928" cy="14033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31438" y="624110"/>
            <a:ext cx="9573174" cy="1280890"/>
          </a:xfrm>
        </p:spPr>
        <p:txBody>
          <a:bodyPr>
            <a:normAutofit/>
          </a:bodyPr>
          <a:lstStyle/>
          <a:p>
            <a:pPr algn="ctr"/>
            <a:r>
              <a:rPr lang="lt-LT" sz="3200" b="1" dirty="0">
                <a:latin typeface="Times New Roman" panose="02020603050405020304" pitchFamily="18" charset="0"/>
                <a:cs typeface="Times New Roman" panose="02020603050405020304" pitchFamily="18" charset="0"/>
              </a:rPr>
              <a:t>Anglies monoksido koncentracijos ore detektorius (smalkių detektorius)</a:t>
            </a:r>
            <a:endParaRPr lang="lt-LT" sz="2400" b="1" dirty="0">
              <a:latin typeface="Times New Roman" panose="02020603050405020304" pitchFamily="18" charset="0"/>
              <a:cs typeface="Times New Roman" panose="02020603050405020304" pitchFamily="18" charset="0"/>
            </a:endParaRPr>
          </a:p>
        </p:txBody>
      </p:sp>
      <p:pic>
        <p:nvPicPr>
          <p:cNvPr id="4" name="Turinio vietos rezervavimo ženklas 3" descr="Susijęs vaizdas"/>
          <p:cNvPicPr>
            <a:picLocks/>
          </p:cNvPicPr>
          <p:nvPr/>
        </p:nvPicPr>
        <p:blipFill rotWithShape="1">
          <a:blip r:embed="rId3">
            <a:extLst>
              <a:ext uri="{28A0092B-C50C-407E-A947-70E740481C1C}">
                <a14:useLocalDpi xmlns:a14="http://schemas.microsoft.com/office/drawing/2010/main" val="0"/>
              </a:ext>
            </a:extLst>
          </a:blip>
          <a:srcRect b="-37"/>
          <a:stretch/>
        </p:blipFill>
        <p:spPr bwMode="auto">
          <a:xfrm>
            <a:off x="6478823" y="1749488"/>
            <a:ext cx="5025789" cy="5108511"/>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2D0D389F-D578-4CF4-BB65-C9D96319BAAA}"/>
              </a:ext>
            </a:extLst>
          </p:cNvPr>
          <p:cNvPicPr>
            <a:picLocks noChangeAspect="1"/>
          </p:cNvPicPr>
          <p:nvPr/>
        </p:nvPicPr>
        <p:blipFill>
          <a:blip r:embed="rId4"/>
          <a:stretch>
            <a:fillRect/>
          </a:stretch>
        </p:blipFill>
        <p:spPr>
          <a:xfrm>
            <a:off x="1884729" y="2169075"/>
            <a:ext cx="3828449" cy="3743776"/>
          </a:xfrm>
          <a:prstGeom prst="rect">
            <a:avLst/>
          </a:prstGeom>
        </p:spPr>
      </p:pic>
    </p:spTree>
    <p:extLst>
      <p:ext uri="{BB962C8B-B14F-4D97-AF65-F5344CB8AC3E}">
        <p14:creationId xmlns:p14="http://schemas.microsoft.com/office/powerpoint/2010/main" val="142281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31438" y="624110"/>
            <a:ext cx="9573174" cy="1280890"/>
          </a:xfrm>
        </p:spPr>
        <p:txBody>
          <a:bodyPr>
            <a:normAutofit/>
          </a:bodyPr>
          <a:lstStyle/>
          <a:p>
            <a:pPr algn="ctr"/>
            <a:r>
              <a:rPr lang="lt-LT" sz="3200" b="1" dirty="0">
                <a:latin typeface="Times New Roman" panose="02020603050405020304" pitchFamily="18" charset="0"/>
                <a:cs typeface="Times New Roman" panose="02020603050405020304" pitchFamily="18" charset="0"/>
              </a:rPr>
              <a:t>Anglies monoksido koncentracijos ore detektorius (smalkių detektorius)</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sz="half" idx="1"/>
          </p:nvPr>
        </p:nvSpPr>
        <p:spPr>
          <a:xfrm>
            <a:off x="821566" y="1749489"/>
            <a:ext cx="5274434" cy="5108511"/>
          </a:xfrm>
        </p:spPr>
        <p:style>
          <a:lnRef idx="1">
            <a:schemeClr val="accent3"/>
          </a:lnRef>
          <a:fillRef idx="2">
            <a:schemeClr val="accent3"/>
          </a:fillRef>
          <a:effectRef idx="1">
            <a:schemeClr val="accent3"/>
          </a:effectRef>
          <a:fontRef idx="minor">
            <a:schemeClr val="dk1"/>
          </a:fontRef>
        </p:style>
        <p:txBody>
          <a:bodyPr>
            <a:noAutofit/>
          </a:bodyPr>
          <a:lstStyle/>
          <a:p>
            <a:pPr marL="0" algn="just">
              <a:spcAft>
                <a:spcPts val="0"/>
              </a:spcAft>
            </a:pPr>
            <a:r>
              <a:rPr lang="lt-LT" sz="1380" dirty="0">
                <a:latin typeface="Times New Roman" panose="02020603050405020304" pitchFamily="18" charset="0"/>
                <a:cs typeface="Times New Roman" panose="02020603050405020304" pitchFamily="18" charset="0"/>
              </a:rPr>
              <a:t>Smalkės arba anglies monoksidas (CO) yra bespalvės bekvapės dujos.</a:t>
            </a:r>
          </a:p>
          <a:p>
            <a:pPr marL="0" algn="just">
              <a:spcAft>
                <a:spcPts val="0"/>
              </a:spcAft>
            </a:pPr>
            <a:r>
              <a:rPr lang="lt-LT" sz="1380" dirty="0">
                <a:latin typeface="Times New Roman" panose="02020603050405020304" pitchFamily="18" charset="0"/>
                <a:cs typeface="Times New Roman" panose="02020603050405020304" pitchFamily="18" charset="0"/>
              </a:rPr>
              <a:t>Netvarkingos krosnys, kieto, skysto bei dujinio kuro židiniai bei katilai, dujinės viryklės ir kita yra potencialūs anglies monoksido šaltiniai. Pavojus apsinuodyti padidėja šildymo sezono metu, kada netvarkingose krosnyse, židiniuose ir katiluose deginamas kuras.</a:t>
            </a:r>
          </a:p>
          <a:p>
            <a:pPr marL="0" algn="just">
              <a:spcAft>
                <a:spcPts val="0"/>
              </a:spcAft>
            </a:pPr>
            <a:r>
              <a:rPr lang="lt-LT" sz="1380" b="1" dirty="0">
                <a:latin typeface="Times New Roman" panose="02020603050405020304" pitchFamily="18" charset="0"/>
                <a:cs typeface="Times New Roman" panose="02020603050405020304" pitchFamily="18" charset="0"/>
              </a:rPr>
              <a:t>Efektyviausias būdas nustatyti smalkes yra įsirengti anglies monoksido detektorių</a:t>
            </a:r>
            <a:r>
              <a:rPr lang="lt-LT" sz="1380" dirty="0">
                <a:latin typeface="Times New Roman" panose="02020603050405020304" pitchFamily="18" charset="0"/>
                <a:cs typeface="Times New Roman" panose="02020603050405020304" pitchFamily="18" charset="0"/>
              </a:rPr>
              <a:t>. Anglies monoksido (smalkių) detektorius nuolatos seka smalkių koncentraciją kambario ore. Kai koncentracija pasiekia pavojingą lygį, detektorius įspėja apie pavojų garsiniu signalu.</a:t>
            </a:r>
          </a:p>
          <a:p>
            <a:pPr marL="0" algn="just">
              <a:spcAft>
                <a:spcPts val="0"/>
              </a:spcAft>
            </a:pPr>
            <a:r>
              <a:rPr lang="lt-LT" sz="1380" dirty="0">
                <a:latin typeface="Times New Roman" panose="02020603050405020304" pitchFamily="18" charset="0"/>
                <a:cs typeface="Times New Roman" panose="02020603050405020304" pitchFamily="18" charset="0"/>
              </a:rPr>
              <a:t>Smalkių detektorius</a:t>
            </a:r>
            <a:r>
              <a:rPr lang="lt-LT" sz="1380" b="1" dirty="0">
                <a:latin typeface="Times New Roman" panose="02020603050405020304" pitchFamily="18" charset="0"/>
                <a:cs typeface="Times New Roman" panose="02020603050405020304" pitchFamily="18" charset="0"/>
              </a:rPr>
              <a:t> </a:t>
            </a:r>
            <a:r>
              <a:rPr lang="lt-LT" sz="1380" dirty="0">
                <a:latin typeface="Times New Roman" panose="02020603050405020304" pitchFamily="18" charset="0"/>
                <a:cs typeface="Times New Roman" panose="02020603050405020304" pitchFamily="18" charset="0"/>
              </a:rPr>
              <a:t>garsiniu signalu įspėja apie pavojų gerokai prieš smalkių koncentracijai viršijant pavojingą lygį</a:t>
            </a:r>
          </a:p>
          <a:p>
            <a:pPr marL="0" algn="just">
              <a:spcAft>
                <a:spcPts val="0"/>
              </a:spcAft>
            </a:pPr>
            <a:r>
              <a:rPr lang="lt-LT" sz="1380" b="1" dirty="0">
                <a:latin typeface="Times New Roman" panose="02020603050405020304" pitchFamily="18" charset="0"/>
                <a:cs typeface="Times New Roman" panose="02020603050405020304" pitchFamily="18" charset="0"/>
              </a:rPr>
              <a:t>Ką daryti išgirdus pavojaus signalą? </a:t>
            </a:r>
            <a:r>
              <a:rPr lang="lt-LT" sz="1380" dirty="0">
                <a:latin typeface="Times New Roman" panose="02020603050405020304" pitchFamily="18" charset="0"/>
                <a:cs typeface="Times New Roman" panose="02020603050405020304" pitchFamily="18" charset="0"/>
              </a:rPr>
              <a:t>Nedelsiant išvėdinkite patalpas. Jeigu namuose yra vaikų ir senyvų žmonių, išveskite juos į gryną orą.</a:t>
            </a:r>
          </a:p>
          <a:p>
            <a:pPr marL="0" algn="just">
              <a:spcAft>
                <a:spcPts val="0"/>
              </a:spcAft>
            </a:pPr>
            <a:r>
              <a:rPr lang="lt-LT" sz="1380" b="1" dirty="0">
                <a:latin typeface="Times New Roman" panose="02020603050405020304" pitchFamily="18" charset="0"/>
                <a:cs typeface="Times New Roman" panose="02020603050405020304" pitchFamily="18" charset="0"/>
              </a:rPr>
              <a:t>Rekomenduojame</a:t>
            </a:r>
            <a:r>
              <a:rPr lang="lt-LT" sz="1380" dirty="0">
                <a:latin typeface="Times New Roman" panose="02020603050405020304" pitchFamily="18" charset="0"/>
                <a:cs typeface="Times New Roman" panose="02020603050405020304" pitchFamily="18" charset="0"/>
              </a:rPr>
              <a:t> montuoti anglies monoksido jutiklius kiekviename aukšte, įskaitant kiekvieną miegamąjį, koridorius, palėpes ir rūsius. </a:t>
            </a:r>
            <a:r>
              <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Smalkių detektoriai įrengiami arčiau vietų kur gali susidaryti anglies monoksidas (smalkės), ant sienų žmogaus akių lygyje, kad matytųsi jų rodoma informacija.</a:t>
            </a:r>
            <a:endParaRPr lang="lt-LT" sz="1400" dirty="0"/>
          </a:p>
        </p:txBody>
      </p:sp>
      <p:pic>
        <p:nvPicPr>
          <p:cNvPr id="5" name="Picture 4">
            <a:extLst>
              <a:ext uri="{FF2B5EF4-FFF2-40B4-BE49-F238E27FC236}">
                <a16:creationId xmlns:a16="http://schemas.microsoft.com/office/drawing/2014/main" id="{7961FE8D-8ABE-4A58-9528-2761664D39EE}"/>
              </a:ext>
            </a:extLst>
          </p:cNvPr>
          <p:cNvPicPr>
            <a:picLocks noChangeAspect="1"/>
          </p:cNvPicPr>
          <p:nvPr/>
        </p:nvPicPr>
        <p:blipFill>
          <a:blip r:embed="rId3"/>
          <a:stretch>
            <a:fillRect/>
          </a:stretch>
        </p:blipFill>
        <p:spPr>
          <a:xfrm>
            <a:off x="6647371" y="2793031"/>
            <a:ext cx="5021642" cy="3021425"/>
          </a:xfrm>
          <a:prstGeom prst="rect">
            <a:avLst/>
          </a:prstGeom>
        </p:spPr>
      </p:pic>
    </p:spTree>
    <p:extLst>
      <p:ext uri="{BB962C8B-B14F-4D97-AF65-F5344CB8AC3E}">
        <p14:creationId xmlns:p14="http://schemas.microsoft.com/office/powerpoint/2010/main" val="932277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55616" y="448619"/>
            <a:ext cx="8911687" cy="830997"/>
          </a:xfrm>
        </p:spPr>
        <p:txBody>
          <a:bodyPr>
            <a:normAutofit/>
          </a:bodyPr>
          <a:lstStyle/>
          <a:p>
            <a:pPr algn="ctr"/>
            <a:r>
              <a:rPr lang="lt-LT" sz="4800" b="1" dirty="0">
                <a:solidFill>
                  <a:srgbClr val="FF0000"/>
                </a:solidFill>
                <a:latin typeface="Times New Roman" panose="02020603050405020304" pitchFamily="18" charset="0"/>
                <a:cs typeface="Times New Roman" panose="02020603050405020304" pitchFamily="18" charset="0"/>
              </a:rPr>
              <a:t>P</a:t>
            </a:r>
            <a:r>
              <a:rPr lang="lt-LT" sz="4800" b="1" dirty="0">
                <a:latin typeface="Times New Roman" panose="02020603050405020304" pitchFamily="18" charset="0"/>
                <a:cs typeface="Times New Roman" panose="02020603050405020304" pitchFamily="18" charset="0"/>
              </a:rPr>
              <a:t>aaiškinti</a:t>
            </a:r>
          </a:p>
        </p:txBody>
      </p:sp>
      <p:sp>
        <p:nvSpPr>
          <p:cNvPr id="4" name="Turinio vietos rezervavimo ženklas 3"/>
          <p:cNvSpPr>
            <a:spLocks noGrp="1"/>
          </p:cNvSpPr>
          <p:nvPr>
            <p:ph idx="1"/>
          </p:nvPr>
        </p:nvSpPr>
        <p:spPr>
          <a:xfrm>
            <a:off x="1130768" y="1710695"/>
            <a:ext cx="10255384" cy="876932"/>
          </a:xfrm>
        </p:spPr>
        <p:txBody>
          <a:bodyPr>
            <a:noAutofit/>
          </a:bodyPr>
          <a:lstStyle/>
          <a:p>
            <a:r>
              <a:rPr lang="lt-LT" sz="2400" dirty="0">
                <a:latin typeface="Times New Roman" panose="02020603050405020304" pitchFamily="18" charset="0"/>
                <a:cs typeface="Times New Roman" panose="02020603050405020304" pitchFamily="18" charset="0"/>
              </a:rPr>
              <a:t>Pastebėję tai, kas gali kelti gaisro pavojų, nepriekaištaukite ir nebarkite gyventojų. Jūs nebaudžiate – jūs gelbstite.</a:t>
            </a:r>
          </a:p>
        </p:txBody>
      </p:sp>
      <p:sp>
        <p:nvSpPr>
          <p:cNvPr id="5" name="Suapvalintas stačiakampis 4"/>
          <p:cNvSpPr/>
          <p:nvPr/>
        </p:nvSpPr>
        <p:spPr>
          <a:xfrm>
            <a:off x="2717316" y="5115545"/>
            <a:ext cx="7082287" cy="1069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xtBox 5"/>
          <p:cNvSpPr txBox="1"/>
          <p:nvPr/>
        </p:nvSpPr>
        <p:spPr>
          <a:xfrm>
            <a:off x="3834438" y="5140604"/>
            <a:ext cx="4848045" cy="1077218"/>
          </a:xfrm>
          <a:prstGeom prst="rect">
            <a:avLst/>
          </a:prstGeom>
          <a:noFill/>
        </p:spPr>
        <p:txBody>
          <a:bodyPr wrap="square" rtlCol="0">
            <a:spAutoFit/>
          </a:bodyPr>
          <a:lstStyle/>
          <a:p>
            <a:pPr algn="ctr">
              <a:buFont typeface="Arial" pitchFamily="34" charset="0"/>
              <a:buChar char="•"/>
            </a:pPr>
            <a:r>
              <a:rPr lang="lt-LT" sz="3200" dirty="0"/>
              <a:t> Kas blogai?</a:t>
            </a:r>
          </a:p>
          <a:p>
            <a:pPr algn="ctr">
              <a:buFont typeface="Arial" pitchFamily="34" charset="0"/>
              <a:buChar char="•"/>
            </a:pPr>
            <a:r>
              <a:rPr lang="lt-LT" sz="3200" dirty="0"/>
              <a:t> Kodėl tai yra blogai?</a:t>
            </a:r>
          </a:p>
        </p:txBody>
      </p:sp>
      <p:sp>
        <p:nvSpPr>
          <p:cNvPr id="7" name="Rectangle 6"/>
          <p:cNvSpPr/>
          <p:nvPr/>
        </p:nvSpPr>
        <p:spPr>
          <a:xfrm>
            <a:off x="1130768" y="2747837"/>
            <a:ext cx="10255384" cy="830997"/>
          </a:xfrm>
          <a:prstGeom prst="rect">
            <a:avLst/>
          </a:prstGeom>
        </p:spPr>
        <p:txBody>
          <a:bodyPr wrap="square">
            <a:spAutoFit/>
          </a:bodyPr>
          <a:lstStyle/>
          <a:p>
            <a:pPr marL="285750" lvl="0" indent="-285750">
              <a:spcBef>
                <a:spcPct val="20000"/>
              </a:spcBef>
              <a:spcAft>
                <a:spcPts val="600"/>
              </a:spcAft>
              <a:buClr>
                <a:srgbClr val="83992A"/>
              </a:buClr>
              <a:buSzPct val="115000"/>
              <a:buFont typeface="Arial"/>
              <a:buChar char="•"/>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Kalbėkite ramiai, dalykiškai, bet suprantamai. Vartokite nesudėtingą terminologiją. Pasistenkite, kad gyventojas suprastų, ką jam norite pasakyti.</a:t>
            </a:r>
          </a:p>
        </p:txBody>
      </p:sp>
      <p:sp>
        <p:nvSpPr>
          <p:cNvPr id="8" name="Rectangle 7"/>
          <p:cNvSpPr/>
          <p:nvPr/>
        </p:nvSpPr>
        <p:spPr>
          <a:xfrm>
            <a:off x="1130768" y="3739044"/>
            <a:ext cx="10255384" cy="830997"/>
          </a:xfrm>
          <a:prstGeom prst="rect">
            <a:avLst/>
          </a:prstGeom>
        </p:spPr>
        <p:txBody>
          <a:bodyPr wrap="square">
            <a:spAutoFit/>
          </a:bodyPr>
          <a:lstStyle/>
          <a:p>
            <a:pPr marL="285750" lvl="0" indent="-285750">
              <a:spcBef>
                <a:spcPct val="20000"/>
              </a:spcBef>
              <a:spcAft>
                <a:spcPts val="600"/>
              </a:spcAft>
              <a:buClr>
                <a:srgbClr val="83992A"/>
              </a:buClr>
              <a:buSzPct val="115000"/>
              <a:buFont typeface="Arial"/>
              <a:buChar char="•"/>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Paaiškinkite, kodėl verta susitvarkyti krosnis, elektros instaliaciją ar įsigyti dūmų signalizatorių ir gesintuvą.</a:t>
            </a:r>
          </a:p>
        </p:txBody>
      </p:sp>
    </p:spTree>
    <p:custDataLst>
      <p:tags r:id="rId1"/>
    </p:custDataLst>
    <p:extLst>
      <p:ext uri="{BB962C8B-B14F-4D97-AF65-F5344CB8AC3E}">
        <p14:creationId xmlns:p14="http://schemas.microsoft.com/office/powerpoint/2010/main" val="194878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47462" y="624110"/>
            <a:ext cx="9657150" cy="990086"/>
          </a:xfrm>
        </p:spPr>
        <p:txBody>
          <a:bodyPr>
            <a:normAutofit/>
          </a:bodyPr>
          <a:lstStyle/>
          <a:p>
            <a:pPr algn="ctr"/>
            <a:r>
              <a:rPr lang="lt-LT" sz="4800" b="1" dirty="0">
                <a:solidFill>
                  <a:srgbClr val="FF0000"/>
                </a:solidFill>
                <a:latin typeface="Times New Roman" panose="02020603050405020304" pitchFamily="18" charset="0"/>
                <a:cs typeface="Times New Roman" panose="02020603050405020304" pitchFamily="18" charset="0"/>
              </a:rPr>
              <a:t>P</a:t>
            </a:r>
            <a:r>
              <a:rPr lang="lt-LT" sz="4800" b="1" dirty="0">
                <a:latin typeface="Times New Roman" panose="02020603050405020304" pitchFamily="18" charset="0"/>
                <a:cs typeface="Times New Roman" panose="02020603050405020304" pitchFamily="18" charset="0"/>
              </a:rPr>
              <a:t>atarti</a:t>
            </a:r>
          </a:p>
        </p:txBody>
      </p:sp>
      <p:sp>
        <p:nvSpPr>
          <p:cNvPr id="3" name="Turinio vietos rezervavimo ženklas 2"/>
          <p:cNvSpPr>
            <a:spLocks noGrp="1"/>
          </p:cNvSpPr>
          <p:nvPr>
            <p:ph sz="half" idx="1"/>
          </p:nvPr>
        </p:nvSpPr>
        <p:spPr>
          <a:xfrm>
            <a:off x="1298447" y="2560320"/>
            <a:ext cx="3684100" cy="1593391"/>
          </a:xfrm>
        </p:spPr>
        <p:txBody>
          <a:bodyPr>
            <a:normAutofit fontScale="92500"/>
          </a:bodyPr>
          <a:lstStyle/>
          <a:p>
            <a:pPr algn="just"/>
            <a:r>
              <a:rPr lang="lt-LT" sz="2400" dirty="0">
                <a:latin typeface="Times New Roman" panose="02020603050405020304" pitchFamily="18" charset="0"/>
                <a:cs typeface="Times New Roman" panose="02020603050405020304" pitchFamily="18" charset="0"/>
              </a:rPr>
              <a:t>Pastebėję pažeidimų ir aptarę juos su gyventojais, patarkite jiems, ką daryti, norint išvengti nelaimės.</a:t>
            </a:r>
          </a:p>
        </p:txBody>
      </p:sp>
      <p:graphicFrame>
        <p:nvGraphicFramePr>
          <p:cNvPr id="7" name="Turinio vietos rezervavimo ženklas 6"/>
          <p:cNvGraphicFramePr>
            <a:graphicFrameLocks noGrp="1"/>
          </p:cNvGraphicFramePr>
          <p:nvPr>
            <p:ph sz="half" idx="2"/>
            <p:extLst>
              <p:ext uri="{D42A27DB-BD31-4B8C-83A1-F6EECF244321}">
                <p14:modId xmlns:p14="http://schemas.microsoft.com/office/powerpoint/2010/main" val="590272400"/>
              </p:ext>
            </p:extLst>
          </p:nvPr>
        </p:nvGraphicFramePr>
        <p:xfrm>
          <a:off x="5113176" y="1726163"/>
          <a:ext cx="6391435" cy="488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640156" y="156250"/>
            <a:ext cx="10414995" cy="1756525"/>
          </a:xfrm>
        </p:spPr>
        <p:txBody>
          <a:bodyPr>
            <a:normAutofit fontScale="90000"/>
          </a:bodyPr>
          <a:lstStyle/>
          <a:p>
            <a:pPr algn="ctr"/>
            <a:r>
              <a:rPr lang="lt-LT" sz="4400" b="1" dirty="0">
                <a:solidFill>
                  <a:srgbClr val="FF0000"/>
                </a:solidFill>
                <a:latin typeface="Times New Roman" panose="02020603050405020304" pitchFamily="18" charset="0"/>
                <a:cs typeface="Times New Roman" panose="02020603050405020304" pitchFamily="18" charset="0"/>
              </a:rPr>
              <a:t>P</a:t>
            </a:r>
            <a:r>
              <a:rPr lang="lt-LT" sz="4400" b="1" dirty="0">
                <a:solidFill>
                  <a:schemeClr val="tx1"/>
                </a:solidFill>
                <a:latin typeface="Times New Roman" panose="02020603050405020304" pitchFamily="18" charset="0"/>
                <a:cs typeface="Times New Roman" panose="02020603050405020304" pitchFamily="18" charset="0"/>
              </a:rPr>
              <a:t>riminkite</a:t>
            </a:r>
            <a:br>
              <a:rPr lang="lt-LT" dirty="0">
                <a:latin typeface="Times New Roman" panose="02020603050405020304" pitchFamily="18" charset="0"/>
                <a:cs typeface="Times New Roman" panose="02020603050405020304" pitchFamily="18" charset="0"/>
              </a:rPr>
            </a:br>
            <a:r>
              <a:rPr lang="lt-LT" sz="2700" dirty="0">
                <a:latin typeface="Times New Roman" panose="02020603050405020304" pitchFamily="18" charset="0"/>
                <a:cs typeface="Times New Roman" panose="02020603050405020304" pitchFamily="18" charset="0"/>
              </a:rPr>
              <a:t>Kad būtina išsivalyti suodžius iš dūmtraukių kiekvienais metais prieš eksploatavimo pradžią, o šildymo sezono metu valyti ne rečiau kaip kartą per 3 mėnesius;</a:t>
            </a:r>
            <a:br>
              <a:rPr lang="lt-LT" sz="2700" dirty="0">
                <a:latin typeface="Times New Roman" panose="02020603050405020304" pitchFamily="18" charset="0"/>
                <a:cs typeface="Times New Roman" panose="02020603050405020304" pitchFamily="18" charset="0"/>
              </a:rPr>
            </a:br>
            <a:br>
              <a:rPr lang="lt-LT" sz="3600" dirty="0">
                <a:latin typeface="Times New Roman" panose="02020603050405020304" pitchFamily="18" charset="0"/>
                <a:cs typeface="Times New Roman" panose="02020603050405020304" pitchFamily="18" charset="0"/>
              </a:rPr>
            </a:br>
            <a:endParaRPr lang="lt-LT"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28EB146-5556-426D-AE67-F6395EE87FBD}"/>
              </a:ext>
            </a:extLst>
          </p:cNvPr>
          <p:cNvPicPr>
            <a:picLocks noChangeAspect="1"/>
          </p:cNvPicPr>
          <p:nvPr/>
        </p:nvPicPr>
        <p:blipFill>
          <a:blip r:embed="rId2"/>
          <a:stretch>
            <a:fillRect/>
          </a:stretch>
        </p:blipFill>
        <p:spPr>
          <a:xfrm>
            <a:off x="2549755" y="2012477"/>
            <a:ext cx="2985282" cy="2242279"/>
          </a:xfrm>
          <a:prstGeom prst="rect">
            <a:avLst/>
          </a:prstGeom>
        </p:spPr>
      </p:pic>
      <p:pic>
        <p:nvPicPr>
          <p:cNvPr id="8" name="Picture 7">
            <a:extLst>
              <a:ext uri="{FF2B5EF4-FFF2-40B4-BE49-F238E27FC236}">
                <a16:creationId xmlns:a16="http://schemas.microsoft.com/office/drawing/2014/main" id="{2AD9A2CC-67A4-4156-843D-A0A499F5EF12}"/>
              </a:ext>
            </a:extLst>
          </p:cNvPr>
          <p:cNvPicPr>
            <a:picLocks noChangeAspect="1"/>
          </p:cNvPicPr>
          <p:nvPr/>
        </p:nvPicPr>
        <p:blipFill>
          <a:blip r:embed="rId3"/>
          <a:stretch>
            <a:fillRect/>
          </a:stretch>
        </p:blipFill>
        <p:spPr>
          <a:xfrm>
            <a:off x="3846467" y="4354459"/>
            <a:ext cx="3377139" cy="2251426"/>
          </a:xfrm>
          <a:prstGeom prst="rect">
            <a:avLst/>
          </a:prstGeom>
        </p:spPr>
      </p:pic>
      <p:pic>
        <p:nvPicPr>
          <p:cNvPr id="9" name="Picture 8">
            <a:extLst>
              <a:ext uri="{FF2B5EF4-FFF2-40B4-BE49-F238E27FC236}">
                <a16:creationId xmlns:a16="http://schemas.microsoft.com/office/drawing/2014/main" id="{66580BFA-9C56-47F9-A3EE-35672EE3DECD}"/>
              </a:ext>
            </a:extLst>
          </p:cNvPr>
          <p:cNvPicPr>
            <a:picLocks noChangeAspect="1"/>
          </p:cNvPicPr>
          <p:nvPr/>
        </p:nvPicPr>
        <p:blipFill>
          <a:blip r:embed="rId4"/>
          <a:stretch>
            <a:fillRect/>
          </a:stretch>
        </p:blipFill>
        <p:spPr>
          <a:xfrm>
            <a:off x="6129815" y="2012477"/>
            <a:ext cx="3106492" cy="2242280"/>
          </a:xfrm>
          <a:prstGeom prst="rect">
            <a:avLst/>
          </a:prstGeom>
        </p:spPr>
      </p:pic>
      <p:pic>
        <p:nvPicPr>
          <p:cNvPr id="10" name="Picture 9">
            <a:extLst>
              <a:ext uri="{FF2B5EF4-FFF2-40B4-BE49-F238E27FC236}">
                <a16:creationId xmlns:a16="http://schemas.microsoft.com/office/drawing/2014/main" id="{5B5A466E-6BA5-4FE5-BA2E-B800C20B1766}"/>
              </a:ext>
            </a:extLst>
          </p:cNvPr>
          <p:cNvPicPr>
            <a:picLocks noChangeAspect="1"/>
          </p:cNvPicPr>
          <p:nvPr/>
        </p:nvPicPr>
        <p:blipFill>
          <a:blip r:embed="rId5"/>
          <a:stretch>
            <a:fillRect/>
          </a:stretch>
        </p:blipFill>
        <p:spPr>
          <a:xfrm>
            <a:off x="7565305" y="4354459"/>
            <a:ext cx="4004071" cy="2251426"/>
          </a:xfrm>
          <a:prstGeom prst="rect">
            <a:avLst/>
          </a:prstGeom>
        </p:spPr>
      </p:pic>
      <p:pic>
        <p:nvPicPr>
          <p:cNvPr id="11" name="Picture 10">
            <a:extLst>
              <a:ext uri="{FF2B5EF4-FFF2-40B4-BE49-F238E27FC236}">
                <a16:creationId xmlns:a16="http://schemas.microsoft.com/office/drawing/2014/main" id="{010D6B3B-D503-4A7B-AC74-6FC477C18B68}"/>
              </a:ext>
            </a:extLst>
          </p:cNvPr>
          <p:cNvPicPr>
            <a:picLocks noChangeAspect="1"/>
          </p:cNvPicPr>
          <p:nvPr/>
        </p:nvPicPr>
        <p:blipFill>
          <a:blip r:embed="rId6"/>
          <a:stretch>
            <a:fillRect/>
          </a:stretch>
        </p:blipFill>
        <p:spPr>
          <a:xfrm>
            <a:off x="9634598" y="2325050"/>
            <a:ext cx="2153836" cy="1617131"/>
          </a:xfrm>
          <a:prstGeom prst="rect">
            <a:avLst/>
          </a:prstGeom>
        </p:spPr>
      </p:pic>
    </p:spTree>
    <p:extLst>
      <p:ext uri="{BB962C8B-B14F-4D97-AF65-F5344CB8AC3E}">
        <p14:creationId xmlns:p14="http://schemas.microsoft.com/office/powerpoint/2010/main" val="329629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640156" y="156250"/>
            <a:ext cx="10414995" cy="1765856"/>
          </a:xfrm>
        </p:spPr>
        <p:txBody>
          <a:bodyPr>
            <a:normAutofit fontScale="90000"/>
          </a:bodyPr>
          <a:lstStyle/>
          <a:p>
            <a:pPr algn="ctr"/>
            <a:r>
              <a:rPr lang="lt-LT" sz="4400" b="1" dirty="0">
                <a:solidFill>
                  <a:srgbClr val="FF0000"/>
                </a:solidFill>
                <a:latin typeface="Times New Roman" panose="02020603050405020304" pitchFamily="18" charset="0"/>
                <a:cs typeface="Times New Roman" panose="02020603050405020304" pitchFamily="18" charset="0"/>
              </a:rPr>
              <a:t>P</a:t>
            </a:r>
            <a:r>
              <a:rPr lang="lt-LT" sz="4400" b="1" dirty="0">
                <a:solidFill>
                  <a:schemeClr val="tx1"/>
                </a:solidFill>
                <a:latin typeface="Times New Roman" panose="02020603050405020304" pitchFamily="18" charset="0"/>
                <a:cs typeface="Times New Roman" panose="02020603050405020304" pitchFamily="18" charset="0"/>
              </a:rPr>
              <a:t>riminkite</a:t>
            </a:r>
            <a:br>
              <a:rPr lang="lt-LT" dirty="0">
                <a:latin typeface="Times New Roman" panose="02020603050405020304" pitchFamily="18" charset="0"/>
                <a:cs typeface="Times New Roman" panose="02020603050405020304" pitchFamily="18" charset="0"/>
              </a:rPr>
            </a:br>
            <a:r>
              <a:rPr lang="lt-LT" sz="2700" dirty="0">
                <a:latin typeface="Times New Roman" panose="02020603050405020304" pitchFamily="18" charset="0"/>
                <a:cs typeface="Times New Roman" panose="02020603050405020304" pitchFamily="18" charset="0"/>
              </a:rPr>
              <a:t>Kad draudžiama palikti be priežiūros kūrenamas krosnis, židinius. Taip pat palikti kūrentis atidarytomis pakuros durelėmis, bei leisti juos prižiūrėti mažamečiams vaikams</a:t>
            </a:r>
            <a:br>
              <a:rPr lang="lt-LT" sz="2700" dirty="0">
                <a:latin typeface="Times New Roman" panose="02020603050405020304" pitchFamily="18" charset="0"/>
                <a:cs typeface="Times New Roman" panose="02020603050405020304" pitchFamily="18" charset="0"/>
              </a:rPr>
            </a:br>
            <a:br>
              <a:rPr lang="lt-LT" sz="3600" dirty="0">
                <a:latin typeface="Times New Roman" panose="02020603050405020304" pitchFamily="18" charset="0"/>
                <a:cs typeface="Times New Roman" panose="02020603050405020304" pitchFamily="18" charset="0"/>
              </a:rPr>
            </a:br>
            <a:endParaRPr lang="lt-LT" sz="3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840CCA3-8EEA-4918-B887-ECB2C301FC48}"/>
              </a:ext>
            </a:extLst>
          </p:cNvPr>
          <p:cNvPicPr>
            <a:picLocks noChangeAspect="1"/>
          </p:cNvPicPr>
          <p:nvPr/>
        </p:nvPicPr>
        <p:blipFill>
          <a:blip r:embed="rId2"/>
          <a:stretch>
            <a:fillRect/>
          </a:stretch>
        </p:blipFill>
        <p:spPr>
          <a:xfrm>
            <a:off x="2635895" y="1960592"/>
            <a:ext cx="3460105" cy="2076063"/>
          </a:xfrm>
          <a:prstGeom prst="rect">
            <a:avLst/>
          </a:prstGeom>
        </p:spPr>
      </p:pic>
      <p:pic>
        <p:nvPicPr>
          <p:cNvPr id="4" name="Picture 3">
            <a:extLst>
              <a:ext uri="{FF2B5EF4-FFF2-40B4-BE49-F238E27FC236}">
                <a16:creationId xmlns:a16="http://schemas.microsoft.com/office/drawing/2014/main" id="{F5314897-1B11-49D3-95D3-0D83844B025D}"/>
              </a:ext>
            </a:extLst>
          </p:cNvPr>
          <p:cNvPicPr>
            <a:picLocks noChangeAspect="1"/>
          </p:cNvPicPr>
          <p:nvPr/>
        </p:nvPicPr>
        <p:blipFill>
          <a:blip r:embed="rId3"/>
          <a:stretch>
            <a:fillRect/>
          </a:stretch>
        </p:blipFill>
        <p:spPr>
          <a:xfrm>
            <a:off x="6969676" y="1960592"/>
            <a:ext cx="3368642" cy="2241678"/>
          </a:xfrm>
          <a:prstGeom prst="rect">
            <a:avLst/>
          </a:prstGeom>
        </p:spPr>
      </p:pic>
      <p:pic>
        <p:nvPicPr>
          <p:cNvPr id="5" name="Picture 4">
            <a:extLst>
              <a:ext uri="{FF2B5EF4-FFF2-40B4-BE49-F238E27FC236}">
                <a16:creationId xmlns:a16="http://schemas.microsoft.com/office/drawing/2014/main" id="{5E34C129-94B7-4659-8084-318B34346941}"/>
              </a:ext>
            </a:extLst>
          </p:cNvPr>
          <p:cNvPicPr>
            <a:picLocks noChangeAspect="1"/>
          </p:cNvPicPr>
          <p:nvPr/>
        </p:nvPicPr>
        <p:blipFill>
          <a:blip r:embed="rId4"/>
          <a:stretch>
            <a:fillRect/>
          </a:stretch>
        </p:blipFill>
        <p:spPr>
          <a:xfrm>
            <a:off x="6251219" y="4373374"/>
            <a:ext cx="3598700" cy="2159220"/>
          </a:xfrm>
          <a:prstGeom prst="rect">
            <a:avLst/>
          </a:prstGeom>
        </p:spPr>
      </p:pic>
      <p:pic>
        <p:nvPicPr>
          <p:cNvPr id="6" name="Picture 5">
            <a:extLst>
              <a:ext uri="{FF2B5EF4-FFF2-40B4-BE49-F238E27FC236}">
                <a16:creationId xmlns:a16="http://schemas.microsoft.com/office/drawing/2014/main" id="{E3985E7A-78C6-4C18-97E9-DF6BE4C282F6}"/>
              </a:ext>
            </a:extLst>
          </p:cNvPr>
          <p:cNvPicPr>
            <a:picLocks noChangeAspect="1"/>
          </p:cNvPicPr>
          <p:nvPr/>
        </p:nvPicPr>
        <p:blipFill>
          <a:blip r:embed="rId5"/>
          <a:stretch>
            <a:fillRect/>
          </a:stretch>
        </p:blipFill>
        <p:spPr>
          <a:xfrm>
            <a:off x="3172408" y="4293539"/>
            <a:ext cx="2239055" cy="2239055"/>
          </a:xfrm>
          <a:prstGeom prst="rect">
            <a:avLst/>
          </a:prstGeom>
        </p:spPr>
      </p:pic>
    </p:spTree>
    <p:extLst>
      <p:ext uri="{BB962C8B-B14F-4D97-AF65-F5344CB8AC3E}">
        <p14:creationId xmlns:p14="http://schemas.microsoft.com/office/powerpoint/2010/main" val="2508910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640156" y="156249"/>
            <a:ext cx="10414995" cy="2204395"/>
          </a:xfrm>
        </p:spPr>
        <p:txBody>
          <a:bodyPr>
            <a:normAutofit fontScale="90000"/>
          </a:bodyPr>
          <a:lstStyle/>
          <a:p>
            <a:pPr algn="ctr"/>
            <a:r>
              <a:rPr lang="lt-LT" sz="4400" b="1" dirty="0">
                <a:solidFill>
                  <a:srgbClr val="FF0000"/>
                </a:solidFill>
                <a:latin typeface="Times New Roman" panose="02020603050405020304" pitchFamily="18" charset="0"/>
                <a:cs typeface="Times New Roman" panose="02020603050405020304" pitchFamily="18" charset="0"/>
              </a:rPr>
              <a:t>P</a:t>
            </a:r>
            <a:r>
              <a:rPr lang="lt-LT" sz="4400" b="1" dirty="0">
                <a:solidFill>
                  <a:schemeClr val="tx1"/>
                </a:solidFill>
                <a:latin typeface="Times New Roman" panose="02020603050405020304" pitchFamily="18" charset="0"/>
                <a:cs typeface="Times New Roman" panose="02020603050405020304" pitchFamily="18" charset="0"/>
              </a:rPr>
              <a:t>riminkite</a:t>
            </a:r>
            <a:br>
              <a:rPr lang="lt-LT" dirty="0">
                <a:latin typeface="Times New Roman" panose="02020603050405020304" pitchFamily="18" charset="0"/>
                <a:cs typeface="Times New Roman" panose="02020603050405020304" pitchFamily="18" charset="0"/>
              </a:rPr>
            </a:br>
            <a:r>
              <a:rPr lang="lt-LT" sz="2700" dirty="0">
                <a:latin typeface="Times New Roman" panose="02020603050405020304" pitchFamily="18" charset="0"/>
                <a:cs typeface="Times New Roman" panose="02020603050405020304" pitchFamily="18" charset="0"/>
              </a:rPr>
              <a:t>Kad draudžiama laikyti malkas ir kitą krosnių kurą arčiau kaip 1 m nuo pakuros. Taipogi draudžiama džiovinti ir laikyti degias medžiagas arčiau kaip 0,5 m nuo krosnių ir jų vamzdynų bei elektrinių šildytuvų. Degi grindų ir sienų danga aplink krosnį turi būti apsaugota nedegiomis medžiagomis. </a:t>
            </a:r>
            <a:br>
              <a:rPr lang="lt-LT" sz="2700" dirty="0">
                <a:latin typeface="Times New Roman" panose="02020603050405020304" pitchFamily="18" charset="0"/>
                <a:cs typeface="Times New Roman" panose="02020603050405020304" pitchFamily="18" charset="0"/>
              </a:rPr>
            </a:br>
            <a:br>
              <a:rPr lang="lt-LT" sz="2700" dirty="0">
                <a:latin typeface="Times New Roman" panose="02020603050405020304" pitchFamily="18" charset="0"/>
                <a:cs typeface="Times New Roman" panose="02020603050405020304" pitchFamily="18" charset="0"/>
              </a:rPr>
            </a:br>
            <a:br>
              <a:rPr lang="lt-LT" sz="3600" dirty="0">
                <a:latin typeface="Times New Roman" panose="02020603050405020304" pitchFamily="18" charset="0"/>
                <a:cs typeface="Times New Roman" panose="02020603050405020304" pitchFamily="18" charset="0"/>
              </a:rPr>
            </a:br>
            <a:endParaRPr lang="lt-LT"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50BA501-AA02-4FD3-820C-A42014662F32}"/>
              </a:ext>
            </a:extLst>
          </p:cNvPr>
          <p:cNvPicPr>
            <a:picLocks noChangeAspect="1"/>
          </p:cNvPicPr>
          <p:nvPr/>
        </p:nvPicPr>
        <p:blipFill>
          <a:blip r:embed="rId2"/>
          <a:stretch>
            <a:fillRect/>
          </a:stretch>
        </p:blipFill>
        <p:spPr>
          <a:xfrm>
            <a:off x="2067897" y="2584422"/>
            <a:ext cx="2634732" cy="1689156"/>
          </a:xfrm>
          <a:prstGeom prst="rect">
            <a:avLst/>
          </a:prstGeom>
        </p:spPr>
      </p:pic>
      <p:pic>
        <p:nvPicPr>
          <p:cNvPr id="8" name="Picture 7">
            <a:extLst>
              <a:ext uri="{FF2B5EF4-FFF2-40B4-BE49-F238E27FC236}">
                <a16:creationId xmlns:a16="http://schemas.microsoft.com/office/drawing/2014/main" id="{0C967682-DE36-4FCD-9F6C-FC3AE6CD2303}"/>
              </a:ext>
            </a:extLst>
          </p:cNvPr>
          <p:cNvPicPr>
            <a:picLocks noChangeAspect="1"/>
          </p:cNvPicPr>
          <p:nvPr/>
        </p:nvPicPr>
        <p:blipFill>
          <a:blip r:embed="rId3"/>
          <a:stretch>
            <a:fillRect/>
          </a:stretch>
        </p:blipFill>
        <p:spPr>
          <a:xfrm>
            <a:off x="5340953" y="2584422"/>
            <a:ext cx="3013399" cy="1695037"/>
          </a:xfrm>
          <a:prstGeom prst="rect">
            <a:avLst/>
          </a:prstGeom>
        </p:spPr>
      </p:pic>
      <p:pic>
        <p:nvPicPr>
          <p:cNvPr id="9" name="Picture 8">
            <a:extLst>
              <a:ext uri="{FF2B5EF4-FFF2-40B4-BE49-F238E27FC236}">
                <a16:creationId xmlns:a16="http://schemas.microsoft.com/office/drawing/2014/main" id="{13C6A015-5009-46AE-9586-C043222FFB06}"/>
              </a:ext>
            </a:extLst>
          </p:cNvPr>
          <p:cNvPicPr>
            <a:picLocks noChangeAspect="1"/>
          </p:cNvPicPr>
          <p:nvPr/>
        </p:nvPicPr>
        <p:blipFill>
          <a:blip r:embed="rId4"/>
          <a:stretch>
            <a:fillRect/>
          </a:stretch>
        </p:blipFill>
        <p:spPr>
          <a:xfrm>
            <a:off x="8878892" y="2584422"/>
            <a:ext cx="2490422" cy="1689156"/>
          </a:xfrm>
          <a:prstGeom prst="rect">
            <a:avLst/>
          </a:prstGeom>
        </p:spPr>
      </p:pic>
      <p:pic>
        <p:nvPicPr>
          <p:cNvPr id="10" name="Picture 9">
            <a:extLst>
              <a:ext uri="{FF2B5EF4-FFF2-40B4-BE49-F238E27FC236}">
                <a16:creationId xmlns:a16="http://schemas.microsoft.com/office/drawing/2014/main" id="{FC0028F9-B566-42A7-9633-C26181BAF41C}"/>
              </a:ext>
            </a:extLst>
          </p:cNvPr>
          <p:cNvPicPr>
            <a:picLocks noChangeAspect="1"/>
          </p:cNvPicPr>
          <p:nvPr/>
        </p:nvPicPr>
        <p:blipFill>
          <a:blip r:embed="rId5"/>
          <a:stretch>
            <a:fillRect/>
          </a:stretch>
        </p:blipFill>
        <p:spPr>
          <a:xfrm>
            <a:off x="3447750" y="4579489"/>
            <a:ext cx="2509758" cy="2038144"/>
          </a:xfrm>
          <a:prstGeom prst="rect">
            <a:avLst/>
          </a:prstGeom>
        </p:spPr>
      </p:pic>
      <p:pic>
        <p:nvPicPr>
          <p:cNvPr id="11" name="Picture 10">
            <a:extLst>
              <a:ext uri="{FF2B5EF4-FFF2-40B4-BE49-F238E27FC236}">
                <a16:creationId xmlns:a16="http://schemas.microsoft.com/office/drawing/2014/main" id="{0BD165BC-E76C-49A3-A4AB-0057D3427DE6}"/>
              </a:ext>
            </a:extLst>
          </p:cNvPr>
          <p:cNvPicPr>
            <a:picLocks noChangeAspect="1"/>
          </p:cNvPicPr>
          <p:nvPr/>
        </p:nvPicPr>
        <p:blipFill>
          <a:blip r:embed="rId6"/>
          <a:stretch>
            <a:fillRect/>
          </a:stretch>
        </p:blipFill>
        <p:spPr>
          <a:xfrm>
            <a:off x="6847652" y="4609757"/>
            <a:ext cx="3013400" cy="2007876"/>
          </a:xfrm>
          <a:prstGeom prst="rect">
            <a:avLst/>
          </a:prstGeom>
        </p:spPr>
      </p:pic>
    </p:spTree>
    <p:extLst>
      <p:ext uri="{BB962C8B-B14F-4D97-AF65-F5344CB8AC3E}">
        <p14:creationId xmlns:p14="http://schemas.microsoft.com/office/powerpoint/2010/main" val="2678902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763487" y="624110"/>
            <a:ext cx="9741126" cy="1060647"/>
          </a:xfrm>
        </p:spPr>
        <p:txBody>
          <a:bodyPr>
            <a:normAutofit/>
          </a:bodyPr>
          <a:lstStyle/>
          <a:p>
            <a:pPr algn="ctr"/>
            <a:r>
              <a:rPr lang="lt-LT" sz="4800" b="1" dirty="0">
                <a:solidFill>
                  <a:srgbClr val="FF0000"/>
                </a:solidFill>
                <a:latin typeface="Times New Roman" panose="02020603050405020304" pitchFamily="18" charset="0"/>
                <a:cs typeface="Times New Roman" panose="02020603050405020304" pitchFamily="18" charset="0"/>
              </a:rPr>
              <a:t>P</a:t>
            </a:r>
            <a:r>
              <a:rPr lang="lt-LT" sz="4800" b="1" dirty="0">
                <a:latin typeface="Times New Roman" panose="02020603050405020304" pitchFamily="18" charset="0"/>
                <a:cs typeface="Times New Roman" panose="02020603050405020304" pitchFamily="18" charset="0"/>
              </a:rPr>
              <a:t>riminti</a:t>
            </a:r>
          </a:p>
        </p:txBody>
      </p:sp>
      <p:sp>
        <p:nvSpPr>
          <p:cNvPr id="3" name="Turinio vietos rezervavimo ženklas 2"/>
          <p:cNvSpPr>
            <a:spLocks noGrp="1"/>
          </p:cNvSpPr>
          <p:nvPr>
            <p:ph idx="1"/>
          </p:nvPr>
        </p:nvSpPr>
        <p:spPr>
          <a:xfrm>
            <a:off x="1295396" y="1543332"/>
            <a:ext cx="9601196" cy="507281"/>
          </a:xfrm>
        </p:spPr>
        <p:txBody>
          <a:bodyPr>
            <a:normAutofit/>
          </a:bodyPr>
          <a:lstStyle/>
          <a:p>
            <a:pPr marL="0" indent="0">
              <a:buNone/>
            </a:pPr>
            <a:r>
              <a:rPr lang="lt-LT" sz="2400" b="1" dirty="0">
                <a:latin typeface="Times New Roman" panose="02020603050405020304" pitchFamily="18" charset="0"/>
                <a:cs typeface="Times New Roman" panose="02020603050405020304" pitchFamily="18" charset="0"/>
              </a:rPr>
              <a:t>Kad taip pat draudžiama...</a:t>
            </a:r>
            <a:endParaRPr lang="lt-LT" sz="2400" dirty="0">
              <a:latin typeface="Times New Roman" panose="02020603050405020304" pitchFamily="18" charset="0"/>
              <a:cs typeface="Times New Roman" panose="02020603050405020304" pitchFamily="18" charset="0"/>
            </a:endParaRPr>
          </a:p>
          <a:p>
            <a:endParaRPr lang="lt-LT" sz="2300" dirty="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p:txBody>
      </p:sp>
      <p:sp>
        <p:nvSpPr>
          <p:cNvPr id="4" name="Rectangle 3"/>
          <p:cNvSpPr/>
          <p:nvPr/>
        </p:nvSpPr>
        <p:spPr>
          <a:xfrm>
            <a:off x="1295399" y="2192588"/>
            <a:ext cx="10134599" cy="461665"/>
          </a:xfrm>
          <a:prstGeom prst="rect">
            <a:avLst/>
          </a:prstGeom>
        </p:spPr>
        <p:txBody>
          <a:bodyPr wrap="square">
            <a:spAutoFit/>
          </a:bodyPr>
          <a:lstStyle/>
          <a:p>
            <a:pPr marL="285750" lvl="0" indent="-285750">
              <a:spcBef>
                <a:spcPct val="20000"/>
              </a:spcBef>
              <a:spcAft>
                <a:spcPts val="600"/>
              </a:spcAft>
              <a:buClr>
                <a:srgbClr val="83992A"/>
              </a:buClr>
              <a:buSzPct val="115000"/>
              <a:buFont typeface="Arial"/>
              <a:buChar char="•"/>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Šildyti patalpas nestandartiniais (savos gamybos) elektros prietaisais</a:t>
            </a:r>
          </a:p>
        </p:txBody>
      </p:sp>
      <p:sp>
        <p:nvSpPr>
          <p:cNvPr id="5" name="Rectangle 4"/>
          <p:cNvSpPr/>
          <p:nvPr/>
        </p:nvSpPr>
        <p:spPr>
          <a:xfrm>
            <a:off x="1220754" y="2717700"/>
            <a:ext cx="10134600" cy="830997"/>
          </a:xfrm>
          <a:prstGeom prst="rect">
            <a:avLst/>
          </a:prstGeom>
        </p:spPr>
        <p:txBody>
          <a:bodyPr wrap="square">
            <a:spAutoFit/>
          </a:bodyPr>
          <a:lstStyle/>
          <a:p>
            <a:pPr marL="285750" lvl="0" indent="-285750">
              <a:spcBef>
                <a:spcPct val="20000"/>
              </a:spcBef>
              <a:spcAft>
                <a:spcPts val="600"/>
              </a:spcAft>
              <a:buClr>
                <a:srgbClr val="83992A"/>
              </a:buClr>
              <a:buSzPct val="115000"/>
              <a:buFont typeface="Arial"/>
              <a:buChar char="•"/>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Naudoti netvarkingus kištukinius lizdus, kištukus, paskirstymo dėžutes, jungiklius ir kitus elektros aparatus</a:t>
            </a:r>
          </a:p>
        </p:txBody>
      </p:sp>
      <p:sp>
        <p:nvSpPr>
          <p:cNvPr id="6" name="Rectangle 5"/>
          <p:cNvSpPr/>
          <p:nvPr/>
        </p:nvSpPr>
        <p:spPr>
          <a:xfrm>
            <a:off x="1220754" y="3608669"/>
            <a:ext cx="10134601" cy="461665"/>
          </a:xfrm>
          <a:prstGeom prst="rect">
            <a:avLst/>
          </a:prstGeom>
        </p:spPr>
        <p:txBody>
          <a:bodyPr wrap="square">
            <a:spAutoFit/>
          </a:bodyPr>
          <a:lstStyle/>
          <a:p>
            <a:pPr marL="285750" lvl="0" indent="-285750">
              <a:spcBef>
                <a:spcPct val="20000"/>
              </a:spcBef>
              <a:spcAft>
                <a:spcPts val="600"/>
              </a:spcAft>
              <a:buClr>
                <a:srgbClr val="83992A"/>
              </a:buClr>
              <a:buSzPct val="115000"/>
              <a:buFont typeface="Arial"/>
              <a:buChar char="•"/>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Į kištukinius lizdus jungti elektros prietaisus, kurie viršija leistiną galią</a:t>
            </a:r>
          </a:p>
        </p:txBody>
      </p:sp>
      <p:sp>
        <p:nvSpPr>
          <p:cNvPr id="7" name="Rectangle 6"/>
          <p:cNvSpPr/>
          <p:nvPr/>
        </p:nvSpPr>
        <p:spPr>
          <a:xfrm>
            <a:off x="1220752" y="4130306"/>
            <a:ext cx="10134602" cy="461665"/>
          </a:xfrm>
          <a:prstGeom prst="rect">
            <a:avLst/>
          </a:prstGeom>
        </p:spPr>
        <p:txBody>
          <a:bodyPr wrap="square">
            <a:spAutoFit/>
          </a:bodyPr>
          <a:lstStyle/>
          <a:p>
            <a:pPr marL="285750" lvl="0" indent="-285750">
              <a:spcBef>
                <a:spcPct val="20000"/>
              </a:spcBef>
              <a:spcAft>
                <a:spcPts val="600"/>
              </a:spcAft>
              <a:buClr>
                <a:srgbClr val="83992A"/>
              </a:buClr>
              <a:buSzPct val="115000"/>
              <a:buFont typeface="Arial"/>
              <a:buChar char="•"/>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Palikti be priežiūros įjungtus lygintuvus, virykles, virdulius, šildymo prietaisus</a:t>
            </a:r>
          </a:p>
        </p:txBody>
      </p:sp>
      <p:sp>
        <p:nvSpPr>
          <p:cNvPr id="8" name="Rectangle 7"/>
          <p:cNvSpPr/>
          <p:nvPr/>
        </p:nvSpPr>
        <p:spPr>
          <a:xfrm>
            <a:off x="1220752" y="4651943"/>
            <a:ext cx="10134602" cy="461665"/>
          </a:xfrm>
          <a:prstGeom prst="rect">
            <a:avLst/>
          </a:prstGeom>
        </p:spPr>
        <p:txBody>
          <a:bodyPr wrap="square">
            <a:spAutoFit/>
          </a:bodyPr>
          <a:lstStyle/>
          <a:p>
            <a:pPr marL="285750" lvl="0" indent="-285750">
              <a:spcBef>
                <a:spcPct val="20000"/>
              </a:spcBef>
              <a:spcAft>
                <a:spcPts val="600"/>
              </a:spcAft>
              <a:buClr>
                <a:srgbClr val="83992A"/>
              </a:buClr>
              <a:buSzPct val="115000"/>
              <a:buFont typeface="Arial"/>
              <a:buChar char="•"/>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Kabinti elektros šviestuvus ir kitus daiktus tiesiog ant elektros laidų ir kabelių</a:t>
            </a:r>
          </a:p>
        </p:txBody>
      </p:sp>
      <p:sp>
        <p:nvSpPr>
          <p:cNvPr id="9" name="Rectangle 8"/>
          <p:cNvSpPr/>
          <p:nvPr/>
        </p:nvSpPr>
        <p:spPr>
          <a:xfrm>
            <a:off x="1220752" y="5173580"/>
            <a:ext cx="10134602" cy="830997"/>
          </a:xfrm>
          <a:prstGeom prst="rect">
            <a:avLst/>
          </a:prstGeom>
        </p:spPr>
        <p:txBody>
          <a:bodyPr wrap="square">
            <a:spAutoFit/>
          </a:bodyPr>
          <a:lstStyle/>
          <a:p>
            <a:pPr marL="285750" lvl="0" indent="-285750">
              <a:spcBef>
                <a:spcPct val="20000"/>
              </a:spcBef>
              <a:spcAft>
                <a:spcPts val="600"/>
              </a:spcAft>
              <a:buClr>
                <a:srgbClr val="83992A"/>
              </a:buClr>
              <a:buSzPct val="115000"/>
              <a:buFont typeface="Arial"/>
              <a:buChar char="•"/>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Naudoti laidus ir kabelius su pažeista arba eksploatavimo metu dielektrinių savybių netekusia izoliacine medžiaga, tiesiogiai prikalti laidus ir kabelius</a:t>
            </a:r>
          </a:p>
        </p:txBody>
      </p:sp>
    </p:spTree>
    <p:custDataLst>
      <p:tags r:id="rId1"/>
    </p:custDataLst>
    <p:extLst>
      <p:ext uri="{BB962C8B-B14F-4D97-AF65-F5344CB8AC3E}">
        <p14:creationId xmlns:p14="http://schemas.microsoft.com/office/powerpoint/2010/main" val="174845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98C211-55E0-44C6-A96D-B78D6EC509DA}"/>
              </a:ext>
            </a:extLst>
          </p:cNvPr>
          <p:cNvPicPr>
            <a:picLocks noChangeAspect="1"/>
          </p:cNvPicPr>
          <p:nvPr/>
        </p:nvPicPr>
        <p:blipFill>
          <a:blip r:embed="rId2"/>
          <a:stretch>
            <a:fillRect/>
          </a:stretch>
        </p:blipFill>
        <p:spPr>
          <a:xfrm>
            <a:off x="1745862" y="615820"/>
            <a:ext cx="10201470" cy="5738327"/>
          </a:xfrm>
          <a:prstGeom prst="rect">
            <a:avLst/>
          </a:prstGeom>
        </p:spPr>
      </p:pic>
    </p:spTree>
    <p:extLst>
      <p:ext uri="{BB962C8B-B14F-4D97-AF65-F5344CB8AC3E}">
        <p14:creationId xmlns:p14="http://schemas.microsoft.com/office/powerpoint/2010/main" val="2914665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276684" y="457843"/>
            <a:ext cx="8556139" cy="917259"/>
          </a:xfrm>
        </p:spPr>
        <p:txBody>
          <a:bodyPr>
            <a:normAutofit/>
          </a:bodyPr>
          <a:lstStyle/>
          <a:p>
            <a:pPr algn="ctr"/>
            <a:r>
              <a:rPr lang="lt-LT" sz="4800" b="1" dirty="0">
                <a:solidFill>
                  <a:srgbClr val="FF0000"/>
                </a:solidFill>
                <a:latin typeface="Times New Roman" panose="02020603050405020304" pitchFamily="18" charset="0"/>
                <a:cs typeface="Times New Roman" panose="02020603050405020304" pitchFamily="18" charset="0"/>
              </a:rPr>
              <a:t>P</a:t>
            </a:r>
            <a:r>
              <a:rPr lang="lt-LT" sz="4800" b="1" dirty="0">
                <a:latin typeface="Times New Roman" panose="02020603050405020304" pitchFamily="18" charset="0"/>
                <a:cs typeface="Times New Roman" panose="02020603050405020304" pitchFamily="18" charset="0"/>
              </a:rPr>
              <a:t>riminti</a:t>
            </a:r>
          </a:p>
        </p:txBody>
      </p:sp>
      <p:sp>
        <p:nvSpPr>
          <p:cNvPr id="4" name="Rectangle 3"/>
          <p:cNvSpPr/>
          <p:nvPr/>
        </p:nvSpPr>
        <p:spPr>
          <a:xfrm>
            <a:off x="1614589" y="1206234"/>
            <a:ext cx="9880328" cy="1200329"/>
          </a:xfrm>
          <a:prstGeom prst="rect">
            <a:avLst/>
          </a:prstGeom>
        </p:spPr>
        <p:txBody>
          <a:bodyPr wrap="square">
            <a:spAutoFit/>
          </a:bodyPr>
          <a:lstStyle/>
          <a:p>
            <a:pPr lvl="0" algn="ctr">
              <a:spcBef>
                <a:spcPct val="20000"/>
              </a:spcBef>
              <a:spcAft>
                <a:spcPts val="600"/>
              </a:spcAft>
              <a:buClr>
                <a:srgbClr val="83992A"/>
              </a:buClr>
              <a:buSzPct val="115000"/>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Nepalikite be priežiūros degančios žvakės ant stalo, taip pat nestatykite degančių žvakių ant palangės. Žvakė gali apvirsti ir uždegti šalia esančius daiktus ar užuolaidą</a:t>
            </a:r>
          </a:p>
        </p:txBody>
      </p:sp>
      <p:pic>
        <p:nvPicPr>
          <p:cNvPr id="10" name="Picture 9">
            <a:extLst>
              <a:ext uri="{FF2B5EF4-FFF2-40B4-BE49-F238E27FC236}">
                <a16:creationId xmlns:a16="http://schemas.microsoft.com/office/drawing/2014/main" id="{EB7C4907-5EE3-4AD2-8925-997BECB42E79}"/>
              </a:ext>
            </a:extLst>
          </p:cNvPr>
          <p:cNvPicPr>
            <a:picLocks noChangeAspect="1"/>
          </p:cNvPicPr>
          <p:nvPr/>
        </p:nvPicPr>
        <p:blipFill>
          <a:blip r:embed="rId3"/>
          <a:stretch>
            <a:fillRect/>
          </a:stretch>
        </p:blipFill>
        <p:spPr>
          <a:xfrm>
            <a:off x="2763416" y="2532014"/>
            <a:ext cx="3656045" cy="1919424"/>
          </a:xfrm>
          <a:prstGeom prst="rect">
            <a:avLst/>
          </a:prstGeom>
        </p:spPr>
      </p:pic>
      <p:pic>
        <p:nvPicPr>
          <p:cNvPr id="11" name="Picture 10">
            <a:extLst>
              <a:ext uri="{FF2B5EF4-FFF2-40B4-BE49-F238E27FC236}">
                <a16:creationId xmlns:a16="http://schemas.microsoft.com/office/drawing/2014/main" id="{76D48398-5E63-408D-94E4-24C0A72B1E42}"/>
              </a:ext>
            </a:extLst>
          </p:cNvPr>
          <p:cNvPicPr>
            <a:picLocks noChangeAspect="1"/>
          </p:cNvPicPr>
          <p:nvPr/>
        </p:nvPicPr>
        <p:blipFill>
          <a:blip r:embed="rId4"/>
          <a:stretch>
            <a:fillRect/>
          </a:stretch>
        </p:blipFill>
        <p:spPr>
          <a:xfrm>
            <a:off x="6554753" y="3082464"/>
            <a:ext cx="4724322" cy="3141674"/>
          </a:xfrm>
          <a:prstGeom prst="rect">
            <a:avLst/>
          </a:prstGeom>
        </p:spPr>
      </p:pic>
      <p:pic>
        <p:nvPicPr>
          <p:cNvPr id="12" name="Picture 11">
            <a:extLst>
              <a:ext uri="{FF2B5EF4-FFF2-40B4-BE49-F238E27FC236}">
                <a16:creationId xmlns:a16="http://schemas.microsoft.com/office/drawing/2014/main" id="{56F6209D-3D89-4FAB-B69F-941DD5E08F79}"/>
              </a:ext>
            </a:extLst>
          </p:cNvPr>
          <p:cNvPicPr>
            <a:picLocks noChangeAspect="1"/>
          </p:cNvPicPr>
          <p:nvPr/>
        </p:nvPicPr>
        <p:blipFill>
          <a:blip r:embed="rId5"/>
          <a:stretch>
            <a:fillRect/>
          </a:stretch>
        </p:blipFill>
        <p:spPr>
          <a:xfrm>
            <a:off x="3227810" y="4653301"/>
            <a:ext cx="2727255" cy="2045441"/>
          </a:xfrm>
          <a:prstGeom prst="rect">
            <a:avLst/>
          </a:prstGeom>
        </p:spPr>
      </p:pic>
    </p:spTree>
    <p:custDataLst>
      <p:tags r:id="rId1"/>
    </p:custDataLst>
    <p:extLst>
      <p:ext uri="{BB962C8B-B14F-4D97-AF65-F5344CB8AC3E}">
        <p14:creationId xmlns:p14="http://schemas.microsoft.com/office/powerpoint/2010/main" val="51353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276684" y="457843"/>
            <a:ext cx="8556139" cy="917259"/>
          </a:xfrm>
        </p:spPr>
        <p:txBody>
          <a:bodyPr>
            <a:normAutofit/>
          </a:bodyPr>
          <a:lstStyle/>
          <a:p>
            <a:pPr algn="ctr"/>
            <a:r>
              <a:rPr lang="lt-LT" sz="4800" b="1" dirty="0">
                <a:solidFill>
                  <a:srgbClr val="FF0000"/>
                </a:solidFill>
                <a:latin typeface="Times New Roman" panose="02020603050405020304" pitchFamily="18" charset="0"/>
                <a:cs typeface="Times New Roman" panose="02020603050405020304" pitchFamily="18" charset="0"/>
              </a:rPr>
              <a:t>P</a:t>
            </a:r>
            <a:r>
              <a:rPr lang="lt-LT" sz="4800" b="1" dirty="0">
                <a:latin typeface="Times New Roman" panose="02020603050405020304" pitchFamily="18" charset="0"/>
                <a:cs typeface="Times New Roman" panose="02020603050405020304" pitchFamily="18" charset="0"/>
              </a:rPr>
              <a:t>riminti</a:t>
            </a:r>
          </a:p>
        </p:txBody>
      </p:sp>
      <p:sp>
        <p:nvSpPr>
          <p:cNvPr id="4" name="Rectangle 3"/>
          <p:cNvSpPr/>
          <p:nvPr/>
        </p:nvSpPr>
        <p:spPr>
          <a:xfrm>
            <a:off x="1614589" y="1206234"/>
            <a:ext cx="9880328" cy="1200329"/>
          </a:xfrm>
          <a:prstGeom prst="rect">
            <a:avLst/>
          </a:prstGeom>
        </p:spPr>
        <p:txBody>
          <a:bodyPr wrap="square">
            <a:spAutoFit/>
          </a:bodyPr>
          <a:lstStyle/>
          <a:p>
            <a:pPr lvl="0" algn="ctr">
              <a:spcBef>
                <a:spcPct val="20000"/>
              </a:spcBef>
              <a:spcAft>
                <a:spcPts val="600"/>
              </a:spcAft>
              <a:buClr>
                <a:srgbClr val="83992A"/>
              </a:buClr>
              <a:buSzPct val="115000"/>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Niekada nerūkykite gulėdami lovoje, nes yra pavojus užsnūsti su smilkstančia cigarete rankoje. Nuo iškritusios cigaretės gali užsidegti patalynė, o neatsargus rūkalius gali apsinuodyti degimo produktais;</a:t>
            </a:r>
          </a:p>
        </p:txBody>
      </p:sp>
      <p:pic>
        <p:nvPicPr>
          <p:cNvPr id="3" name="Picture 2">
            <a:extLst>
              <a:ext uri="{FF2B5EF4-FFF2-40B4-BE49-F238E27FC236}">
                <a16:creationId xmlns:a16="http://schemas.microsoft.com/office/drawing/2014/main" id="{C565B6A1-E8FD-4589-B58C-20D36087AFF7}"/>
              </a:ext>
            </a:extLst>
          </p:cNvPr>
          <p:cNvPicPr>
            <a:picLocks noChangeAspect="1"/>
          </p:cNvPicPr>
          <p:nvPr/>
        </p:nvPicPr>
        <p:blipFill>
          <a:blip r:embed="rId3"/>
          <a:stretch>
            <a:fillRect/>
          </a:stretch>
        </p:blipFill>
        <p:spPr>
          <a:xfrm>
            <a:off x="2091490" y="3012271"/>
            <a:ext cx="4320886" cy="2878333"/>
          </a:xfrm>
          <a:prstGeom prst="rect">
            <a:avLst/>
          </a:prstGeom>
        </p:spPr>
      </p:pic>
      <p:pic>
        <p:nvPicPr>
          <p:cNvPr id="5" name="Picture 4">
            <a:extLst>
              <a:ext uri="{FF2B5EF4-FFF2-40B4-BE49-F238E27FC236}">
                <a16:creationId xmlns:a16="http://schemas.microsoft.com/office/drawing/2014/main" id="{1AA20CDA-F513-468E-AC71-921E36523FC6}"/>
              </a:ext>
            </a:extLst>
          </p:cNvPr>
          <p:cNvPicPr>
            <a:picLocks noChangeAspect="1"/>
          </p:cNvPicPr>
          <p:nvPr/>
        </p:nvPicPr>
        <p:blipFill>
          <a:blip r:embed="rId4"/>
          <a:stretch>
            <a:fillRect/>
          </a:stretch>
        </p:blipFill>
        <p:spPr>
          <a:xfrm>
            <a:off x="6852211" y="3012271"/>
            <a:ext cx="4344654" cy="2878333"/>
          </a:xfrm>
          <a:prstGeom prst="rect">
            <a:avLst/>
          </a:prstGeom>
        </p:spPr>
      </p:pic>
    </p:spTree>
    <p:custDataLst>
      <p:tags r:id="rId1"/>
    </p:custDataLst>
    <p:extLst>
      <p:ext uri="{BB962C8B-B14F-4D97-AF65-F5344CB8AC3E}">
        <p14:creationId xmlns:p14="http://schemas.microsoft.com/office/powerpoint/2010/main" val="14918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276684" y="457843"/>
            <a:ext cx="8556139" cy="917259"/>
          </a:xfrm>
        </p:spPr>
        <p:txBody>
          <a:bodyPr>
            <a:normAutofit/>
          </a:bodyPr>
          <a:lstStyle/>
          <a:p>
            <a:pPr algn="ctr"/>
            <a:r>
              <a:rPr lang="lt-LT" sz="4800" b="1" dirty="0">
                <a:solidFill>
                  <a:srgbClr val="FF0000"/>
                </a:solidFill>
                <a:latin typeface="Times New Roman" panose="02020603050405020304" pitchFamily="18" charset="0"/>
                <a:cs typeface="Times New Roman" panose="02020603050405020304" pitchFamily="18" charset="0"/>
              </a:rPr>
              <a:t>P</a:t>
            </a:r>
            <a:r>
              <a:rPr lang="lt-LT" sz="4800" b="1" dirty="0">
                <a:latin typeface="Times New Roman" panose="02020603050405020304" pitchFamily="18" charset="0"/>
                <a:cs typeface="Times New Roman" panose="02020603050405020304" pitchFamily="18" charset="0"/>
              </a:rPr>
              <a:t>riminti</a:t>
            </a:r>
          </a:p>
        </p:txBody>
      </p:sp>
      <p:sp>
        <p:nvSpPr>
          <p:cNvPr id="4" name="Rectangle 3"/>
          <p:cNvSpPr/>
          <p:nvPr/>
        </p:nvSpPr>
        <p:spPr>
          <a:xfrm>
            <a:off x="1614589" y="1375102"/>
            <a:ext cx="9880328" cy="461665"/>
          </a:xfrm>
          <a:prstGeom prst="rect">
            <a:avLst/>
          </a:prstGeom>
        </p:spPr>
        <p:txBody>
          <a:bodyPr wrap="square">
            <a:spAutoFit/>
          </a:bodyPr>
          <a:lstStyle/>
          <a:p>
            <a:pPr lvl="0" algn="ctr">
              <a:spcBef>
                <a:spcPct val="20000"/>
              </a:spcBef>
              <a:spcAft>
                <a:spcPts val="600"/>
              </a:spcAft>
              <a:buClr>
                <a:srgbClr val="83992A"/>
              </a:buClr>
              <a:buSzPct val="115000"/>
            </a:pPr>
            <a:r>
              <a:rPr lang="lt-LT" sz="2400" dirty="0">
                <a:solidFill>
                  <a:prstClr val="black">
                    <a:lumMod val="85000"/>
                    <a:lumOff val="15000"/>
                  </a:prstClr>
                </a:solidFill>
                <a:latin typeface="Times New Roman" panose="02020603050405020304" pitchFamily="18" charset="0"/>
                <a:cs typeface="Times New Roman" panose="02020603050405020304" pitchFamily="18" charset="0"/>
              </a:rPr>
              <a:t>Nepaliktų be priežiūros gaminamo maisto ant viryklės ar krosnelės</a:t>
            </a:r>
          </a:p>
        </p:txBody>
      </p:sp>
      <p:pic>
        <p:nvPicPr>
          <p:cNvPr id="6" name="Picture 5">
            <a:extLst>
              <a:ext uri="{FF2B5EF4-FFF2-40B4-BE49-F238E27FC236}">
                <a16:creationId xmlns:a16="http://schemas.microsoft.com/office/drawing/2014/main" id="{B4154772-CA81-4876-873A-92BA69B81AB0}"/>
              </a:ext>
            </a:extLst>
          </p:cNvPr>
          <p:cNvPicPr>
            <a:picLocks noChangeAspect="1"/>
          </p:cNvPicPr>
          <p:nvPr/>
        </p:nvPicPr>
        <p:blipFill>
          <a:blip r:embed="rId3"/>
          <a:stretch>
            <a:fillRect/>
          </a:stretch>
        </p:blipFill>
        <p:spPr>
          <a:xfrm>
            <a:off x="1614589" y="2754026"/>
            <a:ext cx="5092740" cy="2863804"/>
          </a:xfrm>
          <a:prstGeom prst="rect">
            <a:avLst/>
          </a:prstGeom>
        </p:spPr>
      </p:pic>
      <p:pic>
        <p:nvPicPr>
          <p:cNvPr id="7" name="Picture 6">
            <a:extLst>
              <a:ext uri="{FF2B5EF4-FFF2-40B4-BE49-F238E27FC236}">
                <a16:creationId xmlns:a16="http://schemas.microsoft.com/office/drawing/2014/main" id="{AADD1D83-DADE-4EA5-93B3-D645F9A5847D}"/>
              </a:ext>
            </a:extLst>
          </p:cNvPr>
          <p:cNvPicPr>
            <a:picLocks noChangeAspect="1"/>
          </p:cNvPicPr>
          <p:nvPr/>
        </p:nvPicPr>
        <p:blipFill>
          <a:blip r:embed="rId4"/>
          <a:stretch>
            <a:fillRect/>
          </a:stretch>
        </p:blipFill>
        <p:spPr>
          <a:xfrm>
            <a:off x="7182633" y="2752775"/>
            <a:ext cx="4312284" cy="2865055"/>
          </a:xfrm>
          <a:prstGeom prst="rect">
            <a:avLst/>
          </a:prstGeom>
        </p:spPr>
      </p:pic>
    </p:spTree>
    <p:custDataLst>
      <p:tags r:id="rId1"/>
    </p:custDataLst>
    <p:extLst>
      <p:ext uri="{BB962C8B-B14F-4D97-AF65-F5344CB8AC3E}">
        <p14:creationId xmlns:p14="http://schemas.microsoft.com/office/powerpoint/2010/main" val="38673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28800" y="188640"/>
            <a:ext cx="8686800" cy="1106760"/>
          </a:xfrm>
        </p:spPr>
        <p:txBody>
          <a:bodyPr/>
          <a:lstStyle/>
          <a:p>
            <a:r>
              <a:rPr lang="lt-LT" b="1" dirty="0">
                <a:effectLst/>
              </a:rPr>
              <a:t>Kuo pavojingas gaisras virtuvėje?</a:t>
            </a:r>
          </a:p>
        </p:txBody>
      </p:sp>
      <p:sp>
        <p:nvSpPr>
          <p:cNvPr id="3" name="Turinio vietos rezervavimo ženklas 2"/>
          <p:cNvSpPr>
            <a:spLocks noGrp="1"/>
          </p:cNvSpPr>
          <p:nvPr>
            <p:ph idx="1"/>
          </p:nvPr>
        </p:nvSpPr>
        <p:spPr>
          <a:xfrm>
            <a:off x="1970081" y="1407304"/>
            <a:ext cx="8686800" cy="4525963"/>
          </a:xfrm>
        </p:spPr>
        <p:txBody>
          <a:bodyPr>
            <a:normAutofit/>
          </a:bodyPr>
          <a:lstStyle/>
          <a:p>
            <a:pPr>
              <a:buClr>
                <a:schemeClr val="tx1"/>
              </a:buClr>
              <a:buFont typeface="Wingdings" panose="05000000000000000000" pitchFamily="2" charset="2"/>
              <a:buChar char="Ø"/>
            </a:pPr>
            <a:r>
              <a:rPr lang="lt-LT" b="1" dirty="0"/>
              <a:t>Ugnis gali išplisti per visą patalpą ir pastatą</a:t>
            </a:r>
          </a:p>
          <a:p>
            <a:pPr marL="0" indent="0">
              <a:buClr>
                <a:schemeClr val="tx1"/>
              </a:buClr>
              <a:buNone/>
            </a:pPr>
            <a:endParaRPr lang="lt-LT" b="1" dirty="0"/>
          </a:p>
          <a:p>
            <a:pPr>
              <a:buFont typeface="Wingdings" panose="05000000000000000000" pitchFamily="2" charset="2"/>
              <a:buChar char="Ø"/>
            </a:pPr>
            <a:endParaRPr lang="lt-LT" b="1" dirty="0"/>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2136870"/>
            <a:ext cx="6333133" cy="421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876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719736" y="121693"/>
            <a:ext cx="6507832" cy="936104"/>
          </a:xfrm>
        </p:spPr>
        <p:txBody>
          <a:bodyPr>
            <a:normAutofit fontScale="90000"/>
          </a:bodyPr>
          <a:lstStyle/>
          <a:p>
            <a:r>
              <a:rPr lang="lt-LT" sz="2400" b="1" dirty="0"/>
              <a:t>DAŽNIAUSIA GAISRO VIRTUVĖJE PRIEŽASTIS – BE PRIEŽIŪROS PALIKTAS RUOŠIAMAS MAISTAS</a:t>
            </a:r>
          </a:p>
        </p:txBody>
      </p:sp>
      <p:sp>
        <p:nvSpPr>
          <p:cNvPr id="3" name="Turinio vietos rezervavimo ženklas 2"/>
          <p:cNvSpPr>
            <a:spLocks noGrp="1"/>
          </p:cNvSpPr>
          <p:nvPr>
            <p:ph idx="1"/>
          </p:nvPr>
        </p:nvSpPr>
        <p:spPr>
          <a:xfrm>
            <a:off x="1991544" y="1554163"/>
            <a:ext cx="8524056" cy="5187205"/>
          </a:xfrm>
        </p:spPr>
        <p:txBody>
          <a:bodyPr>
            <a:normAutofit fontScale="92500" lnSpcReduction="20000"/>
          </a:bodyPr>
          <a:lstStyle/>
          <a:p>
            <a:pPr>
              <a:buClrTx/>
              <a:buFont typeface="Wingdings" panose="05000000000000000000" pitchFamily="2" charset="2"/>
              <a:buChar char="Ø"/>
            </a:pPr>
            <a:r>
              <a:rPr lang="lt-LT" b="1" dirty="0"/>
              <a:t>Griežtai draudžiama palikti ruošiamą maistą ant įjungtų viryklių, orkaitėse ir pan.</a:t>
            </a:r>
          </a:p>
          <a:p>
            <a:pPr>
              <a:buClrTx/>
              <a:buFont typeface="Wingdings" panose="05000000000000000000" pitchFamily="2" charset="2"/>
              <a:buChar char="Ø"/>
            </a:pPr>
            <a:endParaRPr lang="lt-LT" b="1" dirty="0"/>
          </a:p>
          <a:p>
            <a:pPr>
              <a:buClrTx/>
              <a:buFont typeface="Wingdings" panose="05000000000000000000" pitchFamily="2" charset="2"/>
              <a:buChar char="Ø"/>
            </a:pPr>
            <a:r>
              <a:rPr lang="lt-LT" b="1" dirty="0"/>
              <a:t>Pavojai:  užgesinta dujinė viryklė - patalpų uždujinimas, sprogimas; elektros viryklė- pavojus įvykti trumpam jungimui ir gaisrui elektros įrangoje; išsekus vandeniui ar perkaitus riebalams – gaisras, patalpų uždūminimas</a:t>
            </a:r>
          </a:p>
          <a:p>
            <a:pPr>
              <a:buClrTx/>
              <a:buFont typeface="Wingdings" panose="05000000000000000000" pitchFamily="2" charset="2"/>
              <a:buChar char="Ø"/>
            </a:pPr>
            <a:endParaRPr lang="lt-LT" b="1" dirty="0"/>
          </a:p>
          <a:p>
            <a:pPr>
              <a:buClrTx/>
              <a:buFont typeface="Wingdings" panose="05000000000000000000" pitchFamily="2" charset="2"/>
              <a:buChar char="Ø"/>
            </a:pPr>
            <a:r>
              <a:rPr lang="lt-LT" b="1" dirty="0"/>
              <a:t>Saugotis galima įrengiant autonominius dūmų jutiklius, tiktai jie neturėtų būti montuojami virš dujinių viryklių (patartina priešingoje patalpos pusėje)</a:t>
            </a:r>
          </a:p>
          <a:p>
            <a:pPr>
              <a:buClrTx/>
              <a:buFont typeface="Wingdings" panose="05000000000000000000" pitchFamily="2" charset="2"/>
              <a:buChar char="Ø"/>
            </a:pPr>
            <a:endParaRPr lang="lt-LT" b="1" dirty="0"/>
          </a:p>
          <a:p>
            <a:pPr>
              <a:buClrTx/>
              <a:buFont typeface="Wingdings" panose="05000000000000000000" pitchFamily="2" charset="2"/>
              <a:buChar char="Ø"/>
            </a:pPr>
            <a:r>
              <a:rPr lang="lt-LT" b="1" dirty="0"/>
              <a:t>Būtina aprūpinti virtuvės patalpas pirminėmis gaisro gesinimo priminėmis (gesintuvas, nedegus audeklas)</a:t>
            </a:r>
          </a:p>
          <a:p>
            <a:pPr>
              <a:buClrTx/>
              <a:buFont typeface="Wingdings" panose="05000000000000000000" pitchFamily="2" charset="2"/>
              <a:buChar char="Ø"/>
            </a:pPr>
            <a:endParaRPr lang="lt-LT" b="1" dirty="0"/>
          </a:p>
          <a:p>
            <a:pPr>
              <a:buClrTx/>
              <a:buFont typeface="Wingdings" panose="05000000000000000000" pitchFamily="2" charset="2"/>
              <a:buChar char="Ø"/>
            </a:pPr>
            <a:r>
              <a:rPr lang="lt-LT" b="1" dirty="0"/>
              <a:t>Paliekant virtuvės patalpas būtina įsitikinti, kad viryklės, orkaitės, </a:t>
            </a:r>
            <a:r>
              <a:rPr lang="lt-LT" b="1" dirty="0" err="1"/>
              <a:t>kaitlentės</a:t>
            </a:r>
            <a:r>
              <a:rPr lang="lt-LT" b="1" dirty="0"/>
              <a:t> yra išjungti</a:t>
            </a:r>
          </a:p>
          <a:p>
            <a:pPr>
              <a:buClrTx/>
              <a:buFont typeface="Wingdings" panose="05000000000000000000" pitchFamily="2" charset="2"/>
              <a:buChar char="Ø"/>
            </a:pPr>
            <a:endParaRPr lang="lt-LT" b="1" dirty="0"/>
          </a:p>
          <a:p>
            <a:pPr>
              <a:buClrTx/>
              <a:buFont typeface="Wingdings" panose="05000000000000000000" pitchFamily="2" charset="2"/>
              <a:buChar char="Ø"/>
            </a:pPr>
            <a:r>
              <a:rPr lang="lt-LT" b="1" dirty="0"/>
              <a:t>Nepalikti įjungtų viryklių prižiūrėti mažamečiams vaikams.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116633"/>
            <a:ext cx="936104" cy="117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945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690902" y="519654"/>
            <a:ext cx="2679425" cy="917259"/>
          </a:xfrm>
        </p:spPr>
        <p:txBody>
          <a:bodyPr>
            <a:normAutofit/>
          </a:bodyPr>
          <a:lstStyle/>
          <a:p>
            <a:pPr algn="ctr"/>
            <a:r>
              <a:rPr lang="lt-LT" sz="4800" b="1" dirty="0">
                <a:solidFill>
                  <a:srgbClr val="FF0000"/>
                </a:solidFill>
                <a:latin typeface="Times New Roman" panose="02020603050405020304" pitchFamily="18" charset="0"/>
                <a:cs typeface="Times New Roman" panose="02020603050405020304" pitchFamily="18" charset="0"/>
              </a:rPr>
              <a:t>P</a:t>
            </a:r>
            <a:r>
              <a:rPr lang="lt-LT" sz="4800" b="1" dirty="0">
                <a:latin typeface="Times New Roman" panose="02020603050405020304" pitchFamily="18" charset="0"/>
                <a:cs typeface="Times New Roman" panose="02020603050405020304" pitchFamily="18" charset="0"/>
              </a:rPr>
              <a:t>riminti</a:t>
            </a:r>
          </a:p>
        </p:txBody>
      </p:sp>
      <p:sp>
        <p:nvSpPr>
          <p:cNvPr id="4" name="Rectangle 3"/>
          <p:cNvSpPr/>
          <p:nvPr/>
        </p:nvSpPr>
        <p:spPr>
          <a:xfrm>
            <a:off x="2174824" y="2006082"/>
            <a:ext cx="9711582" cy="3416320"/>
          </a:xfrm>
          <a:prstGeom prst="rect">
            <a:avLst/>
          </a:prstGeom>
        </p:spPr>
        <p:txBody>
          <a:bodyPr wrap="square">
            <a:spAutoFit/>
          </a:bodyPr>
          <a:lstStyle/>
          <a:p>
            <a:pPr lvl="0" algn="ctr">
              <a:spcBef>
                <a:spcPct val="20000"/>
              </a:spcBef>
              <a:spcAft>
                <a:spcPts val="600"/>
              </a:spcAft>
              <a:buClr>
                <a:srgbClr val="83992A"/>
              </a:buClr>
              <a:buSzPct val="115000"/>
            </a:pPr>
            <a:r>
              <a:rPr lang="lt-LT" sz="3600" dirty="0">
                <a:solidFill>
                  <a:prstClr val="black">
                    <a:lumMod val="85000"/>
                    <a:lumOff val="15000"/>
                  </a:prstClr>
                </a:solidFill>
                <a:latin typeface="Times New Roman" panose="02020603050405020304" pitchFamily="18" charset="0"/>
                <a:cs typeface="Times New Roman" panose="02020603050405020304" pitchFamily="18" charset="0"/>
              </a:rPr>
              <a:t> Kad visi Lietuvos Respublikos teritorijoje esantys asmenys privalo laikytis bendrųjų gaisrinės saugos taisyklių, kurios nustato gaisrinės saugos reikalavimus. Už šių taisyklių pažeidimus yra taikomos poveikio priemonės – bauda, kuri gali būti iki </a:t>
            </a:r>
            <a:r>
              <a:rPr lang="lt-LT" sz="3600" b="1" dirty="0">
                <a:latin typeface="Times New Roman" panose="02020603050405020304" pitchFamily="18" charset="0"/>
                <a:cs typeface="Times New Roman" panose="02020603050405020304" pitchFamily="18" charset="0"/>
              </a:rPr>
              <a:t>šešių šimtų </a:t>
            </a:r>
            <a:r>
              <a:rPr lang="lt-LT" sz="3600" dirty="0">
                <a:solidFill>
                  <a:prstClr val="black">
                    <a:lumMod val="85000"/>
                    <a:lumOff val="15000"/>
                  </a:prstClr>
                </a:solidFill>
                <a:latin typeface="Times New Roman" panose="02020603050405020304" pitchFamily="18" charset="0"/>
                <a:cs typeface="Times New Roman" panose="02020603050405020304" pitchFamily="18" charset="0"/>
              </a:rPr>
              <a:t>eurų.  </a:t>
            </a:r>
          </a:p>
        </p:txBody>
      </p:sp>
    </p:spTree>
    <p:custDataLst>
      <p:tags r:id="rId1"/>
    </p:custDataLst>
    <p:extLst>
      <p:ext uri="{BB962C8B-B14F-4D97-AF65-F5344CB8AC3E}">
        <p14:creationId xmlns:p14="http://schemas.microsoft.com/office/powerpoint/2010/main" val="125269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710612" y="2885717"/>
            <a:ext cx="4385388" cy="1086565"/>
          </a:xfrm>
        </p:spPr>
        <p:txBody>
          <a:bodyPr>
            <a:normAutofit/>
          </a:bodyPr>
          <a:lstStyle/>
          <a:p>
            <a:pPr algn="ctr"/>
            <a:r>
              <a:rPr lang="lt-LT" sz="2800" b="1" cap="all" dirty="0">
                <a:solidFill>
                  <a:srgbClr val="000000"/>
                </a:solidFill>
                <a:effectLst/>
                <a:latin typeface="Times New Roman" panose="02020603050405020304" pitchFamily="18" charset="0"/>
                <a:ea typeface="Times New Roman" panose="02020603050405020304" pitchFamily="18" charset="0"/>
              </a:rPr>
              <a:t>KAIP</a:t>
            </a:r>
            <a:r>
              <a:rPr lang="lt-LT" sz="2800" b="1" dirty="0">
                <a:solidFill>
                  <a:srgbClr val="000000"/>
                </a:solidFill>
                <a:effectLst/>
                <a:latin typeface="Times New Roman" panose="02020603050405020304" pitchFamily="18" charset="0"/>
                <a:ea typeface="Times New Roman" panose="02020603050405020304" pitchFamily="18" charset="0"/>
              </a:rPr>
              <a:t> TEISINGAI NAUDOTIS GESINTUVU</a:t>
            </a:r>
            <a:endParaRPr lang="lt-LT" sz="2800" b="1" dirty="0">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35F6049-0137-409D-B8E7-0A2D8AAF187F}"/>
              </a:ext>
            </a:extLst>
          </p:cNvPr>
          <p:cNvPicPr>
            <a:picLocks noChangeAspect="1"/>
          </p:cNvPicPr>
          <p:nvPr/>
        </p:nvPicPr>
        <p:blipFill>
          <a:blip r:embed="rId3"/>
          <a:stretch>
            <a:fillRect/>
          </a:stretch>
        </p:blipFill>
        <p:spPr>
          <a:xfrm>
            <a:off x="6096000" y="182503"/>
            <a:ext cx="5617423" cy="6492994"/>
          </a:xfrm>
          <a:prstGeom prst="rect">
            <a:avLst/>
          </a:prstGeom>
        </p:spPr>
      </p:pic>
    </p:spTree>
    <p:custDataLst>
      <p:tags r:id="rId1"/>
    </p:custDataLst>
    <p:extLst>
      <p:ext uri="{BB962C8B-B14F-4D97-AF65-F5344CB8AC3E}">
        <p14:creationId xmlns:p14="http://schemas.microsoft.com/office/powerpoint/2010/main" val="687066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 Box 6"/>
          <p:cNvSpPr>
            <a:spLocks/>
          </p:cNvSpPr>
          <p:nvPr/>
        </p:nvSpPr>
        <p:spPr bwMode="auto">
          <a:xfrm>
            <a:off x="595630" y="1362075"/>
            <a:ext cx="4191000" cy="3897630"/>
          </a:xfrm>
          <a:prstGeom prst="rect">
            <a:avLst/>
          </a:prstGeom>
          <a:noFill/>
          <a:ln w="9525" cap="flat">
            <a:noFill/>
            <a:round/>
          </a:ln>
        </p:spPr>
        <p:txBody>
          <a:bodyPr lIns="81630" tIns="40815" rIns="81630" bIns="40815"/>
          <a:lstStyle/>
          <a:p>
            <a:pPr marL="215899" marR="0" indent="-212725" algn="ctr" defTabSz="448945">
              <a:buClrTx/>
              <a:buSzPct val="45000"/>
              <a:buFont typeface="Times New Roman"/>
              <a:buNone/>
              <a:defRPr/>
            </a:pPr>
            <a:r>
              <a:rPr lang="lt-LT" sz="1600" i="1" cap="none" spc="0" dirty="0">
                <a:solidFill>
                  <a:srgbClr val="CE181E"/>
                </a:solidFill>
                <a:latin typeface="Times New Roman"/>
                <a:ea typeface="Microsoft YaHei"/>
              </a:rPr>
              <a:t>    </a:t>
            </a:r>
            <a:endParaRPr lang="lt-LT" sz="1600" i="1" u="sng" cap="none" spc="0" dirty="0">
              <a:solidFill>
                <a:srgbClr val="CE181E"/>
              </a:solidFill>
              <a:latin typeface="Times New Roman"/>
              <a:ea typeface="Microsoft YaHei"/>
            </a:endParaRPr>
          </a:p>
          <a:p>
            <a:pPr marL="215899" marR="0" indent="-212725" algn="ctr" defTabSz="448945">
              <a:buClrTx/>
              <a:buSzPct val="45000"/>
              <a:buFont typeface="Times New Roman"/>
              <a:buNone/>
              <a:defRPr/>
            </a:pPr>
            <a:r>
              <a:rPr lang="lt-LT" sz="1600" i="1" u="sng" cap="none" spc="0" dirty="0">
                <a:solidFill>
                  <a:srgbClr val="CE181E"/>
                </a:solidFill>
                <a:latin typeface="Times New Roman"/>
                <a:ea typeface="Microsoft YaHei"/>
              </a:rPr>
              <a:t>Draudžiama rakinti:</a:t>
            </a:r>
            <a:endParaRPr dirty="0"/>
          </a:p>
          <a:p>
            <a:pPr marL="212725" marR="0" indent="-212725" algn="ctr" defTabSz="448945">
              <a:buClr>
                <a:srgbClr val="000000"/>
              </a:buClr>
              <a:buSzPct val="45000"/>
              <a:buFont typeface="Wingdings"/>
              <a:buChar char=""/>
              <a:defRPr/>
            </a:pPr>
            <a:r>
              <a:rPr lang="lt-LT" sz="1600" cap="none" spc="0" dirty="0">
                <a:solidFill>
                  <a:srgbClr val="000000"/>
                </a:solidFill>
                <a:latin typeface="Times New Roman"/>
                <a:ea typeface="Microsoft YaHei"/>
              </a:rPr>
              <a:t>aukštų holų;</a:t>
            </a:r>
            <a:endParaRPr dirty="0"/>
          </a:p>
          <a:p>
            <a:pPr marL="212725" marR="0" indent="-212725" algn="ctr" defTabSz="448945">
              <a:buClr>
                <a:srgbClr val="000000"/>
              </a:buClr>
              <a:buSzPct val="45000"/>
              <a:buFont typeface="Wingdings"/>
              <a:buChar char=""/>
              <a:defRPr/>
            </a:pPr>
            <a:r>
              <a:rPr lang="lt-LT" sz="1600" cap="none" spc="0" dirty="0">
                <a:solidFill>
                  <a:srgbClr val="000000"/>
                </a:solidFill>
                <a:latin typeface="Times New Roman"/>
                <a:ea typeface="Microsoft YaHei"/>
              </a:rPr>
              <a:t>bendrojo naudojimo koridorių;</a:t>
            </a:r>
            <a:endParaRPr dirty="0"/>
          </a:p>
          <a:p>
            <a:pPr marL="212725" marR="0" indent="-212725" algn="ctr" defTabSz="448945">
              <a:buClr>
                <a:srgbClr val="000000"/>
              </a:buClr>
              <a:buSzPct val="45000"/>
              <a:buFont typeface="Wingdings"/>
              <a:buChar char=""/>
              <a:defRPr/>
            </a:pPr>
            <a:r>
              <a:rPr lang="lt-LT" sz="1600" cap="none" spc="0" dirty="0">
                <a:solidFill>
                  <a:srgbClr val="000000"/>
                </a:solidFill>
                <a:latin typeface="Times New Roman"/>
                <a:ea typeface="Microsoft YaHei"/>
              </a:rPr>
              <a:t>evakuacinių laiptinių;</a:t>
            </a:r>
            <a:endParaRPr dirty="0"/>
          </a:p>
          <a:p>
            <a:pPr marL="212725" marR="0" indent="-212725" algn="ctr" defTabSz="448945">
              <a:buClr>
                <a:srgbClr val="000000"/>
              </a:buClr>
              <a:buSzPct val="45000"/>
              <a:buFont typeface="Wingdings"/>
              <a:buChar char=""/>
              <a:defRPr/>
            </a:pPr>
            <a:r>
              <a:rPr lang="lt-LT" sz="1600" cap="none" spc="0" dirty="0">
                <a:solidFill>
                  <a:srgbClr val="000000"/>
                </a:solidFill>
                <a:latin typeface="Times New Roman"/>
                <a:ea typeface="Microsoft YaHei"/>
              </a:rPr>
              <a:t>avarinių išėjimų duris,</a:t>
            </a:r>
            <a:endParaRPr dirty="0"/>
          </a:p>
          <a:p>
            <a:pPr marL="215899" marR="0" indent="-212725" algn="ctr" defTabSz="448945">
              <a:buClrTx/>
              <a:buSzPct val="45000"/>
              <a:buFont typeface="Times New Roman"/>
              <a:buNone/>
              <a:defRPr/>
            </a:pPr>
            <a:r>
              <a:rPr lang="lt-LT" sz="1600" cap="none" spc="0" dirty="0">
                <a:solidFill>
                  <a:srgbClr val="000000"/>
                </a:solidFill>
                <a:latin typeface="Times New Roman"/>
                <a:ea typeface="Microsoft YaHei"/>
              </a:rPr>
              <a:t> liukus.</a:t>
            </a:r>
            <a:endParaRPr dirty="0"/>
          </a:p>
          <a:p>
            <a:pPr marL="215899" marR="0" indent="-212725" algn="ctr" defTabSz="448945">
              <a:buClrTx/>
              <a:buSzPct val="45000"/>
              <a:buFont typeface="Times New Roman"/>
              <a:buNone/>
              <a:defRPr/>
            </a:pPr>
            <a:endParaRPr lang="lt-LT" sz="1600" cap="none" spc="0" dirty="0">
              <a:solidFill>
                <a:srgbClr val="FF0000"/>
              </a:solidFill>
              <a:latin typeface="Times New Roman"/>
              <a:ea typeface="Microsoft YaHei"/>
            </a:endParaRPr>
          </a:p>
          <a:p>
            <a:pPr marL="215899" marR="0" indent="-212725" algn="ctr" defTabSz="448945">
              <a:buClrTx/>
              <a:buSzPct val="45000"/>
              <a:buFont typeface="Times New Roman"/>
              <a:buNone/>
              <a:defRPr/>
            </a:pPr>
            <a:endParaRPr lang="lt-LT" sz="1600" cap="none" spc="0" dirty="0">
              <a:solidFill>
                <a:schemeClr val="tx1"/>
              </a:solidFill>
              <a:latin typeface="Times New Roman"/>
              <a:ea typeface="Microsoft YaHei"/>
            </a:endParaRPr>
          </a:p>
          <a:p>
            <a:pPr marL="215899" marR="0" indent="-212725" algn="ctr" defTabSz="448945">
              <a:buClrTx/>
              <a:buSzPct val="45000"/>
              <a:buFont typeface="Times New Roman"/>
              <a:buNone/>
              <a:defRPr/>
            </a:pPr>
            <a:endParaRPr lang="lt-LT" sz="1600" cap="none" spc="0" dirty="0">
              <a:solidFill>
                <a:schemeClr val="tx1"/>
              </a:solidFill>
              <a:latin typeface="Times New Roman"/>
              <a:ea typeface="Microsoft YaHei"/>
            </a:endParaRPr>
          </a:p>
          <a:p>
            <a:pPr marL="215899" marR="0" indent="-212725" algn="ctr" defTabSz="448945">
              <a:buClrTx/>
              <a:buSzPct val="45000"/>
              <a:buFont typeface="Times New Roman"/>
              <a:buNone/>
              <a:defRPr/>
            </a:pPr>
            <a:endParaRPr lang="lt-LT" sz="1600" cap="none" spc="0" dirty="0">
              <a:solidFill>
                <a:schemeClr val="tx1"/>
              </a:solidFill>
              <a:latin typeface="Times New Roman"/>
              <a:ea typeface="Microsoft YaHei"/>
            </a:endParaRPr>
          </a:p>
          <a:p>
            <a:pPr marL="215899" marR="0" indent="-212725" algn="ctr" defTabSz="448945">
              <a:buClrTx/>
              <a:buSzPct val="45000"/>
              <a:buFont typeface="Times New Roman"/>
              <a:buNone/>
              <a:defRPr/>
            </a:pPr>
            <a:endParaRPr lang="lt-LT" sz="1600" cap="none" spc="0" dirty="0">
              <a:solidFill>
                <a:schemeClr val="tx1"/>
              </a:solidFill>
              <a:latin typeface="Times New Roman"/>
              <a:ea typeface="Microsoft YaHei"/>
            </a:endParaRPr>
          </a:p>
          <a:p>
            <a:pPr marL="215899" marR="0" indent="-212725" algn="ctr" defTabSz="448945">
              <a:buClrTx/>
              <a:buSzPct val="45000"/>
              <a:buFont typeface="Times New Roman"/>
              <a:buNone/>
              <a:defRPr/>
            </a:pPr>
            <a:endParaRPr lang="lt-LT" sz="1600" cap="none" spc="0" dirty="0">
              <a:solidFill>
                <a:schemeClr val="tx1"/>
              </a:solidFill>
              <a:latin typeface="Times New Roman"/>
              <a:ea typeface="Microsoft YaHei"/>
            </a:endParaRPr>
          </a:p>
          <a:p>
            <a:pPr marL="215899" marR="0" indent="-212725" algn="ctr" defTabSz="448945">
              <a:buClrTx/>
              <a:buSzPct val="45000"/>
              <a:buFont typeface="Times New Roman"/>
              <a:buNone/>
              <a:defRPr/>
            </a:pPr>
            <a:r>
              <a:rPr lang="lt-LT" sz="1600" cap="none" spc="0" dirty="0">
                <a:solidFill>
                  <a:schemeClr val="tx1"/>
                </a:solidFill>
                <a:latin typeface="Times New Roman"/>
                <a:ea typeface="Microsoft YaHei"/>
              </a:rPr>
              <a:t>visos evakuacinės durys iš vidaus turi lengvai atsidaryti išėjimo kryptimi</a:t>
            </a:r>
            <a:endParaRPr dirty="0"/>
          </a:p>
          <a:p>
            <a:pPr marL="215899" marR="0" indent="-212725" defTabSz="448945">
              <a:buClrTx/>
              <a:buSzPct val="45000"/>
              <a:buFont typeface="Times New Roman"/>
              <a:buNone/>
              <a:defRPr/>
            </a:pPr>
            <a:endParaRPr lang="lt-LT" sz="2000" cap="none" spc="0" dirty="0">
              <a:solidFill>
                <a:srgbClr val="000000"/>
              </a:solidFill>
              <a:latin typeface="Arial"/>
              <a:ea typeface="Microsoft YaHei"/>
            </a:endParaRPr>
          </a:p>
          <a:p>
            <a:pPr marL="215899" marR="0" indent="-212725" defTabSz="448945">
              <a:buClrTx/>
              <a:buSzPct val="45000"/>
              <a:buFont typeface="Times New Roman"/>
              <a:buNone/>
              <a:defRPr/>
            </a:pPr>
            <a:endParaRPr lang="lt-LT" sz="1650" i="1" cap="none" spc="0" dirty="0">
              <a:solidFill>
                <a:srgbClr val="ED1C24"/>
              </a:solidFill>
              <a:latin typeface="Arial"/>
              <a:ea typeface="Microsoft YaHei"/>
            </a:endParaRPr>
          </a:p>
        </p:txBody>
      </p:sp>
      <p:pic>
        <p:nvPicPr>
          <p:cNvPr id="5" name="Picture 15" descr="raktai"/>
          <p:cNvPicPr>
            <a:picLocks noGrp="1" noChangeAspect="1"/>
          </p:cNvPicPr>
          <p:nvPr/>
        </p:nvPicPr>
        <p:blipFill>
          <a:blip r:embed="rId2"/>
          <a:stretch/>
        </p:blipFill>
        <p:spPr bwMode="auto">
          <a:xfrm>
            <a:off x="2050097" y="3429000"/>
            <a:ext cx="1282065" cy="860425"/>
          </a:xfrm>
          <a:prstGeom prst="rect">
            <a:avLst/>
          </a:prstGeom>
          <a:noFill/>
          <a:ln>
            <a:noFill/>
          </a:ln>
        </p:spPr>
      </p:pic>
      <p:sp>
        <p:nvSpPr>
          <p:cNvPr id="6" name="Text Box 2"/>
          <p:cNvSpPr>
            <a:spLocks/>
          </p:cNvSpPr>
          <p:nvPr/>
        </p:nvSpPr>
        <p:spPr bwMode="auto">
          <a:xfrm>
            <a:off x="1848168" y="226695"/>
            <a:ext cx="8001000" cy="798830"/>
          </a:xfrm>
          <a:prstGeom prst="rect">
            <a:avLst/>
          </a:prstGeom>
          <a:noFill/>
        </p:spPr>
        <p:txBody>
          <a:bodyPr wrap="none" rtlCol="0">
            <a:spAutoFit/>
          </a:bodyPr>
          <a:lstStyle/>
          <a:p>
            <a:pPr algn="ctr">
              <a:defRPr/>
            </a:pPr>
            <a:r>
              <a:rPr lang="lt-LT" sz="2800" b="1">
                <a:latin typeface="Times New Roman"/>
              </a:rPr>
              <a:t>EVAKUACINIAI KELIAI </a:t>
            </a:r>
            <a:endParaRPr/>
          </a:p>
          <a:p>
            <a:pPr>
              <a:defRPr/>
            </a:pPr>
            <a:r>
              <a:rPr lang="lt-LT" b="1">
                <a:latin typeface="Times New Roman"/>
              </a:rPr>
              <a:t>TURI BŪTI PARENGTI EVAKUOTI ŽMONES BET KURIUO PAROS METU</a:t>
            </a:r>
            <a:endParaRPr/>
          </a:p>
        </p:txBody>
      </p:sp>
      <p:pic>
        <p:nvPicPr>
          <p:cNvPr id="8" name="Picture 1" descr="IMG_20191105_095159"/>
          <p:cNvPicPr>
            <a:picLocks noChangeAspect="1"/>
          </p:cNvPicPr>
          <p:nvPr/>
        </p:nvPicPr>
        <p:blipFill>
          <a:blip r:embed="rId3"/>
          <a:stretch/>
        </p:blipFill>
        <p:spPr bwMode="auto">
          <a:xfrm>
            <a:off x="8521065" y="1362075"/>
            <a:ext cx="3281045" cy="4376420"/>
          </a:xfrm>
          <a:prstGeom prst="rect">
            <a:avLst/>
          </a:prstGeom>
        </p:spPr>
      </p:pic>
      <p:pic>
        <p:nvPicPr>
          <p:cNvPr id="9" name="Picture 3" descr="IMG_20191105_095207"/>
          <p:cNvPicPr>
            <a:picLocks noChangeAspect="1"/>
          </p:cNvPicPr>
          <p:nvPr/>
        </p:nvPicPr>
        <p:blipFill>
          <a:blip r:embed="rId4"/>
          <a:stretch/>
        </p:blipFill>
        <p:spPr bwMode="auto">
          <a:xfrm>
            <a:off x="4738370" y="1362075"/>
            <a:ext cx="3275965" cy="4368165"/>
          </a:xfrm>
          <a:prstGeom prst="rect">
            <a:avLst/>
          </a:prstGeom>
        </p:spPr>
      </p:pic>
    </p:spTree>
    <p:extLst>
      <p:ext uri="{BB962C8B-B14F-4D97-AF65-F5344CB8AC3E}">
        <p14:creationId xmlns:p14="http://schemas.microsoft.com/office/powerpoint/2010/main" val="123607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2C31-8643-4AB5-81DF-12EF39F81D5E}"/>
              </a:ext>
            </a:extLst>
          </p:cNvPr>
          <p:cNvSpPr>
            <a:spLocks noGrp="1"/>
          </p:cNvSpPr>
          <p:nvPr>
            <p:ph type="title"/>
          </p:nvPr>
        </p:nvSpPr>
        <p:spPr/>
        <p:txBody>
          <a:bodyPr>
            <a:normAutofit/>
          </a:bodyPr>
          <a:lstStyle/>
          <a:p>
            <a:pPr algn="ctr"/>
            <a:r>
              <a:rPr lang="lt-LT" sz="4400" dirty="0">
                <a:latin typeface="Times New Roman" panose="02020603050405020304" pitchFamily="18" charset="0"/>
                <a:cs typeface="Times New Roman" panose="02020603050405020304" pitchFamily="18" charset="0"/>
              </a:rPr>
              <a:t>Pateikite pavyzdį</a:t>
            </a:r>
          </a:p>
        </p:txBody>
      </p:sp>
      <p:sp>
        <p:nvSpPr>
          <p:cNvPr id="3" name="Content Placeholder 2">
            <a:extLst>
              <a:ext uri="{FF2B5EF4-FFF2-40B4-BE49-F238E27FC236}">
                <a16:creationId xmlns:a16="http://schemas.microsoft.com/office/drawing/2014/main" id="{60A5145C-D068-4F69-9B53-B812AE13BCD9}"/>
              </a:ext>
            </a:extLst>
          </p:cNvPr>
          <p:cNvSpPr>
            <a:spLocks noGrp="1"/>
          </p:cNvSpPr>
          <p:nvPr>
            <p:ph idx="1"/>
          </p:nvPr>
        </p:nvSpPr>
        <p:spPr>
          <a:xfrm>
            <a:off x="2104020" y="1657737"/>
            <a:ext cx="8915400" cy="4845699"/>
          </a:xfrm>
        </p:spPr>
        <p:txBody>
          <a:bodyPr/>
          <a:lstStyle/>
          <a:p>
            <a:pPr algn="just"/>
            <a:r>
              <a:rPr lang="lt-LT" sz="1800" dirty="0">
                <a:solidFill>
                  <a:schemeClr val="tx1"/>
                </a:solidFill>
                <a:effectLst/>
                <a:latin typeface="Times New Roman" panose="02020603050405020304" pitchFamily="18" charset="0"/>
                <a:ea typeface="Calibri" panose="020F0502020204030204" pitchFamily="34" charset="0"/>
              </a:rPr>
              <a:t>„Kodėl verta turėti gesintuvą“: „Elektros įrangoje kilęs gaisras plito taip greitai, kad jei „po ranka“ nebūčiau turėjęs gesintuvo, greičiausiai ir gyvenamojo namo jau neturėčiau...“, teigė gesintuvu užgesinęs mediniame gyvenamajame pastate įsiplieskiantį gaisrą Širvintų rajono Bagaslaviškio miestelio gyventojas Jonas Petkevičius. Ugniagesių tarnyba gesinti gaisro net nebuvo kviečiama;</a:t>
            </a:r>
          </a:p>
          <a:p>
            <a:endParaRPr lang="lt-LT" dirty="0"/>
          </a:p>
        </p:txBody>
      </p:sp>
      <p:pic>
        <p:nvPicPr>
          <p:cNvPr id="4" name="Picture 3">
            <a:extLst>
              <a:ext uri="{FF2B5EF4-FFF2-40B4-BE49-F238E27FC236}">
                <a16:creationId xmlns:a16="http://schemas.microsoft.com/office/drawing/2014/main" id="{1BC4A472-5262-4D04-887F-3135BF9CB9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761" y="3158166"/>
            <a:ext cx="7071219" cy="3345270"/>
          </a:xfrm>
          <a:prstGeom prst="rect">
            <a:avLst/>
          </a:prstGeom>
          <a:noFill/>
          <a:ln>
            <a:noFill/>
          </a:ln>
        </p:spPr>
      </p:pic>
    </p:spTree>
    <p:extLst>
      <p:ext uri="{BB962C8B-B14F-4D97-AF65-F5344CB8AC3E}">
        <p14:creationId xmlns:p14="http://schemas.microsoft.com/office/powerpoint/2010/main" val="1043421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903446" y="348457"/>
            <a:ext cx="9927874" cy="827200"/>
          </a:xfrm>
        </p:spPr>
        <p:txBody>
          <a:bodyPr>
            <a:normAutofit fontScale="90000"/>
          </a:bodyPr>
          <a:lstStyle/>
          <a:p>
            <a:pPr algn="ctr">
              <a:defRPr/>
            </a:pPr>
            <a:r>
              <a:rPr lang="lt-LT" sz="2400" b="1" dirty="0">
                <a:latin typeface="Times New Roman"/>
              </a:rPr>
              <a:t>Jeigu lankant socialinius būstus pastebėsite šiuos pažeidimus praneškite apie tai PAGD teritoriniam padaliniui</a:t>
            </a:r>
            <a:br>
              <a:rPr lang="en-US" sz="2400" dirty="0">
                <a:latin typeface="Times New Roman"/>
              </a:rPr>
            </a:br>
            <a:br>
              <a:rPr lang="en-US" sz="2400" dirty="0">
                <a:latin typeface="Times New Roman"/>
              </a:rPr>
            </a:br>
            <a:br>
              <a:rPr lang="en-US" sz="2000" dirty="0">
                <a:latin typeface="Times New Roman"/>
              </a:rPr>
            </a:br>
            <a:endParaRPr lang="en-US" sz="2000" dirty="0">
              <a:latin typeface="Times New Roman"/>
            </a:endParaRPr>
          </a:p>
        </p:txBody>
      </p:sp>
      <p:sp>
        <p:nvSpPr>
          <p:cNvPr id="7" name="Text Box 4"/>
          <p:cNvSpPr>
            <a:spLocks/>
          </p:cNvSpPr>
          <p:nvPr/>
        </p:nvSpPr>
        <p:spPr bwMode="auto">
          <a:xfrm>
            <a:off x="799413" y="3924442"/>
            <a:ext cx="3199765" cy="584775"/>
          </a:xfrm>
          <a:prstGeom prst="rect">
            <a:avLst/>
          </a:prstGeom>
          <a:noFill/>
        </p:spPr>
        <p:txBody>
          <a:bodyPr wrap="square" rtlCol="0" anchor="t">
            <a:spAutoFit/>
          </a:bodyPr>
          <a:lstStyle/>
          <a:p>
            <a:pPr marL="285750" indent="-285750">
              <a:buFont typeface="Arial"/>
              <a:buChar char="•"/>
              <a:defRPr/>
            </a:pPr>
            <a:endParaRPr lang="lt-LT" sz="1600" dirty="0">
              <a:latin typeface="Times New Roman"/>
            </a:endParaRPr>
          </a:p>
          <a:p>
            <a:pPr indent="0">
              <a:buFont typeface="Arial"/>
              <a:buNone/>
              <a:defRPr/>
            </a:pPr>
            <a:endParaRPr lang="lt-LT" sz="1600" dirty="0">
              <a:latin typeface="Times New Roman"/>
            </a:endParaRPr>
          </a:p>
        </p:txBody>
      </p:sp>
      <p:pic>
        <p:nvPicPr>
          <p:cNvPr id="2" name="Picture 1">
            <a:extLst>
              <a:ext uri="{FF2B5EF4-FFF2-40B4-BE49-F238E27FC236}">
                <a16:creationId xmlns:a16="http://schemas.microsoft.com/office/drawing/2014/main" id="{43AEE2E7-02C4-4CE0-80CF-C6AED5E12CA2}"/>
              </a:ext>
            </a:extLst>
          </p:cNvPr>
          <p:cNvPicPr>
            <a:picLocks noChangeAspect="1"/>
          </p:cNvPicPr>
          <p:nvPr/>
        </p:nvPicPr>
        <p:blipFill>
          <a:blip r:embed="rId2"/>
          <a:stretch>
            <a:fillRect/>
          </a:stretch>
        </p:blipFill>
        <p:spPr>
          <a:xfrm>
            <a:off x="1712197" y="1398856"/>
            <a:ext cx="5413717" cy="4060288"/>
          </a:xfrm>
          <a:prstGeom prst="rect">
            <a:avLst/>
          </a:prstGeom>
        </p:spPr>
      </p:pic>
      <p:pic>
        <p:nvPicPr>
          <p:cNvPr id="3" name="Picture 2">
            <a:extLst>
              <a:ext uri="{FF2B5EF4-FFF2-40B4-BE49-F238E27FC236}">
                <a16:creationId xmlns:a16="http://schemas.microsoft.com/office/drawing/2014/main" id="{3F94D55B-8BBB-48BB-B858-AFD46D79FB93}"/>
              </a:ext>
            </a:extLst>
          </p:cNvPr>
          <p:cNvPicPr>
            <a:picLocks noChangeAspect="1"/>
          </p:cNvPicPr>
          <p:nvPr/>
        </p:nvPicPr>
        <p:blipFill>
          <a:blip r:embed="rId3"/>
          <a:stretch>
            <a:fillRect/>
          </a:stretch>
        </p:blipFill>
        <p:spPr>
          <a:xfrm>
            <a:off x="7579154" y="1383093"/>
            <a:ext cx="3813433" cy="5082697"/>
          </a:xfrm>
          <a:prstGeom prst="rect">
            <a:avLst/>
          </a:prstGeom>
        </p:spPr>
      </p:pic>
      <p:sp>
        <p:nvSpPr>
          <p:cNvPr id="11" name="TextBox 10">
            <a:extLst>
              <a:ext uri="{FF2B5EF4-FFF2-40B4-BE49-F238E27FC236}">
                <a16:creationId xmlns:a16="http://schemas.microsoft.com/office/drawing/2014/main" id="{598332F7-FC80-414D-9897-CE28C7208A34}"/>
              </a:ext>
            </a:extLst>
          </p:cNvPr>
          <p:cNvSpPr txBox="1"/>
          <p:nvPr/>
        </p:nvSpPr>
        <p:spPr bwMode="auto">
          <a:xfrm>
            <a:off x="2399295" y="5682343"/>
            <a:ext cx="4292082" cy="646331"/>
          </a:xfrm>
          <a:prstGeom prst="rect">
            <a:avLst/>
          </a:prstGeom>
          <a:noFill/>
        </p:spPr>
        <p:txBody>
          <a:bodyPr wrap="square" rtlCol="0">
            <a:spAutoFit/>
          </a:bodyPr>
          <a:lstStyle/>
          <a:p>
            <a:pPr algn="ctr"/>
            <a:r>
              <a:rPr lang="lt-LT" b="1" dirty="0">
                <a:solidFill>
                  <a:srgbClr val="FF0000"/>
                </a:solidFill>
                <a:latin typeface="Times New Roman" panose="02020603050405020304" pitchFamily="18" charset="0"/>
                <a:cs typeface="Times New Roman" panose="02020603050405020304" pitchFamily="18" charset="0"/>
              </a:rPr>
              <a:t>Draudžiama savavališkai užtverti evakuacinius išėjimus</a:t>
            </a:r>
          </a:p>
        </p:txBody>
      </p:sp>
    </p:spTree>
    <p:extLst>
      <p:ext uri="{BB962C8B-B14F-4D97-AF65-F5344CB8AC3E}">
        <p14:creationId xmlns:p14="http://schemas.microsoft.com/office/powerpoint/2010/main" val="341511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B8A0C6A6-2E98-40C1-9288-FF53D7826D15}"/>
              </a:ext>
            </a:extLst>
          </p:cNvPr>
          <p:cNvGraphicFramePr>
            <a:graphicFrameLocks noChangeAspect="1"/>
          </p:cNvGraphicFramePr>
          <p:nvPr>
            <p:extLst>
              <p:ext uri="{D42A27DB-BD31-4B8C-83A1-F6EECF244321}">
                <p14:modId xmlns:p14="http://schemas.microsoft.com/office/powerpoint/2010/main" val="416015506"/>
              </p:ext>
            </p:extLst>
          </p:nvPr>
        </p:nvGraphicFramePr>
        <p:xfrm>
          <a:off x="1861343" y="953659"/>
          <a:ext cx="846931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a:extLst>
              <a:ext uri="{FF2B5EF4-FFF2-40B4-BE49-F238E27FC236}">
                <a16:creationId xmlns:a16="http://schemas.microsoft.com/office/drawing/2014/main" id="{64EC33BE-7AEA-4D23-AC3A-0C3DF81C7D37}"/>
              </a:ext>
            </a:extLst>
          </p:cNvPr>
          <p:cNvSpPr txBox="1">
            <a:spLocks noRot="1" noChangeArrowheads="1"/>
          </p:cNvSpPr>
          <p:nvPr/>
        </p:nvSpPr>
        <p:spPr>
          <a:xfrm>
            <a:off x="1981199" y="222505"/>
            <a:ext cx="8229600" cy="99412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lt-LT" altLang="lt-LT" sz="2800" b="1" dirty="0">
                <a:solidFill>
                  <a:srgbClr val="000000"/>
                </a:solidFill>
                <a:effectLst>
                  <a:outerShdw blurRad="38100" dist="38100" dir="2700000" algn="tl">
                    <a:srgbClr val="C0C0C0"/>
                  </a:outerShdw>
                </a:effectLst>
                <a:latin typeface="Garamond" panose="02020404030301010803" pitchFamily="18" charset="0"/>
              </a:rPr>
              <a:t>          RAJONE KILUSIŲ GAISRŲ IR NELAIMIŲ                               SKAIČIUS</a:t>
            </a:r>
          </a:p>
        </p:txBody>
      </p:sp>
    </p:spTree>
    <p:extLst>
      <p:ext uri="{BB962C8B-B14F-4D97-AF65-F5344CB8AC3E}">
        <p14:creationId xmlns:p14="http://schemas.microsoft.com/office/powerpoint/2010/main" val="897015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903446" y="348457"/>
            <a:ext cx="9927874" cy="827200"/>
          </a:xfrm>
        </p:spPr>
        <p:txBody>
          <a:bodyPr>
            <a:normAutofit fontScale="90000"/>
          </a:bodyPr>
          <a:lstStyle/>
          <a:p>
            <a:pPr algn="ctr">
              <a:defRPr/>
            </a:pPr>
            <a:r>
              <a:rPr lang="lt-LT" sz="2400" b="1" dirty="0">
                <a:latin typeface="Times New Roman"/>
              </a:rPr>
              <a:t>Jeigu lankant socialinius būstus pastebėsite šiuos pažeidimus praneškite apie tai PAGD teritoriniam padaliniui</a:t>
            </a:r>
            <a:br>
              <a:rPr lang="en-US" sz="2400" dirty="0">
                <a:latin typeface="Times New Roman"/>
              </a:rPr>
            </a:br>
            <a:br>
              <a:rPr lang="en-US" sz="2400" dirty="0">
                <a:latin typeface="Times New Roman"/>
              </a:rPr>
            </a:br>
            <a:br>
              <a:rPr lang="en-US" sz="2000" dirty="0">
                <a:latin typeface="Times New Roman"/>
              </a:rPr>
            </a:br>
            <a:endParaRPr lang="en-US" sz="2000" dirty="0">
              <a:latin typeface="Times New Roman"/>
            </a:endParaRPr>
          </a:p>
        </p:txBody>
      </p:sp>
      <p:sp>
        <p:nvSpPr>
          <p:cNvPr id="7" name="Text Box 4"/>
          <p:cNvSpPr>
            <a:spLocks/>
          </p:cNvSpPr>
          <p:nvPr/>
        </p:nvSpPr>
        <p:spPr bwMode="auto">
          <a:xfrm>
            <a:off x="799413" y="3924442"/>
            <a:ext cx="3199765" cy="584775"/>
          </a:xfrm>
          <a:prstGeom prst="rect">
            <a:avLst/>
          </a:prstGeom>
          <a:noFill/>
        </p:spPr>
        <p:txBody>
          <a:bodyPr wrap="square" rtlCol="0" anchor="t">
            <a:spAutoFit/>
          </a:bodyPr>
          <a:lstStyle/>
          <a:p>
            <a:pPr marL="285750" indent="-285750">
              <a:buFont typeface="Arial"/>
              <a:buChar char="•"/>
              <a:defRPr/>
            </a:pPr>
            <a:endParaRPr lang="lt-LT" sz="1600" dirty="0">
              <a:latin typeface="Times New Roman"/>
            </a:endParaRPr>
          </a:p>
          <a:p>
            <a:pPr indent="0">
              <a:buFont typeface="Arial"/>
              <a:buNone/>
              <a:defRPr/>
            </a:pPr>
            <a:endParaRPr lang="lt-LT" sz="1600" dirty="0">
              <a:latin typeface="Times New Roman"/>
            </a:endParaRPr>
          </a:p>
        </p:txBody>
      </p:sp>
      <p:sp>
        <p:nvSpPr>
          <p:cNvPr id="8" name="Text Box 3">
            <a:extLst>
              <a:ext uri="{FF2B5EF4-FFF2-40B4-BE49-F238E27FC236}">
                <a16:creationId xmlns:a16="http://schemas.microsoft.com/office/drawing/2014/main" id="{8D5B50FE-463C-4271-BD3A-A60E274B52E6}"/>
              </a:ext>
            </a:extLst>
          </p:cNvPr>
          <p:cNvSpPr>
            <a:spLocks/>
          </p:cNvSpPr>
          <p:nvPr/>
        </p:nvSpPr>
        <p:spPr bwMode="auto">
          <a:xfrm>
            <a:off x="3581180" y="5562929"/>
            <a:ext cx="6572405" cy="830997"/>
          </a:xfrm>
          <a:prstGeom prst="rect">
            <a:avLst/>
          </a:prstGeom>
          <a:noFill/>
        </p:spPr>
        <p:txBody>
          <a:bodyPr wrap="square" rtlCol="0">
            <a:spAutoFit/>
          </a:bodyPr>
          <a:lstStyle/>
          <a:p>
            <a:pPr algn="ctr">
              <a:defRPr/>
            </a:pPr>
            <a:r>
              <a:rPr lang="lt-LT" sz="2400" b="1" dirty="0">
                <a:solidFill>
                  <a:srgbClr val="FF0000"/>
                </a:solidFill>
                <a:latin typeface="Times New Roman"/>
              </a:rPr>
              <a:t>Po laiptais ir techninėse nišose draudžiama laikyti degias medžiagas ir preparatus</a:t>
            </a:r>
            <a:endParaRPr sz="2400" b="1" dirty="0">
              <a:solidFill>
                <a:srgbClr val="FF0000"/>
              </a:solidFill>
            </a:endParaRPr>
          </a:p>
        </p:txBody>
      </p:sp>
      <p:pic>
        <p:nvPicPr>
          <p:cNvPr id="9" name="Picture 8">
            <a:extLst>
              <a:ext uri="{FF2B5EF4-FFF2-40B4-BE49-F238E27FC236}">
                <a16:creationId xmlns:a16="http://schemas.microsoft.com/office/drawing/2014/main" id="{70A4BD42-B383-4FAE-AA0C-81B565890CE9}"/>
              </a:ext>
            </a:extLst>
          </p:cNvPr>
          <p:cNvPicPr>
            <a:picLocks noChangeAspect="1"/>
          </p:cNvPicPr>
          <p:nvPr/>
        </p:nvPicPr>
        <p:blipFill>
          <a:blip r:embed="rId2"/>
          <a:stretch>
            <a:fillRect/>
          </a:stretch>
        </p:blipFill>
        <p:spPr>
          <a:xfrm>
            <a:off x="2652756" y="1196277"/>
            <a:ext cx="3219311" cy="4292414"/>
          </a:xfrm>
          <a:prstGeom prst="rect">
            <a:avLst/>
          </a:prstGeom>
        </p:spPr>
      </p:pic>
      <p:pic>
        <p:nvPicPr>
          <p:cNvPr id="10" name="Picture 9">
            <a:extLst>
              <a:ext uri="{FF2B5EF4-FFF2-40B4-BE49-F238E27FC236}">
                <a16:creationId xmlns:a16="http://schemas.microsoft.com/office/drawing/2014/main" id="{93B00D5A-7D27-486E-BCDC-40C43F681DBE}"/>
              </a:ext>
            </a:extLst>
          </p:cNvPr>
          <p:cNvPicPr>
            <a:picLocks noChangeAspect="1"/>
          </p:cNvPicPr>
          <p:nvPr/>
        </p:nvPicPr>
        <p:blipFill>
          <a:blip r:embed="rId3"/>
          <a:stretch>
            <a:fillRect/>
          </a:stretch>
        </p:blipFill>
        <p:spPr>
          <a:xfrm>
            <a:off x="6148719" y="1373559"/>
            <a:ext cx="5243868" cy="3935560"/>
          </a:xfrm>
          <a:prstGeom prst="rect">
            <a:avLst/>
          </a:prstGeom>
        </p:spPr>
      </p:pic>
    </p:spTree>
    <p:extLst>
      <p:ext uri="{BB962C8B-B14F-4D97-AF65-F5344CB8AC3E}">
        <p14:creationId xmlns:p14="http://schemas.microsoft.com/office/powerpoint/2010/main" val="85012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903446" y="348457"/>
            <a:ext cx="9927874" cy="827200"/>
          </a:xfrm>
        </p:spPr>
        <p:txBody>
          <a:bodyPr>
            <a:normAutofit fontScale="90000"/>
          </a:bodyPr>
          <a:lstStyle/>
          <a:p>
            <a:pPr algn="ctr">
              <a:defRPr/>
            </a:pPr>
            <a:r>
              <a:rPr lang="lt-LT" sz="2400" b="1" dirty="0">
                <a:latin typeface="Times New Roman"/>
              </a:rPr>
              <a:t>Jeigu lankant socialinius būstus pastebėsite šiuos pažeidimus praneškite apie tai PAGD teritoriniam padaliniui</a:t>
            </a:r>
            <a:br>
              <a:rPr lang="en-US" sz="2400" dirty="0">
                <a:latin typeface="Times New Roman"/>
              </a:rPr>
            </a:br>
            <a:br>
              <a:rPr lang="en-US" sz="2400" dirty="0">
                <a:latin typeface="Times New Roman"/>
              </a:rPr>
            </a:br>
            <a:br>
              <a:rPr lang="en-US" sz="2000" dirty="0">
                <a:latin typeface="Times New Roman"/>
              </a:rPr>
            </a:br>
            <a:endParaRPr lang="en-US" sz="2000" dirty="0">
              <a:latin typeface="Times New Roman"/>
            </a:endParaRPr>
          </a:p>
        </p:txBody>
      </p:sp>
      <p:sp>
        <p:nvSpPr>
          <p:cNvPr id="5" name="Text Box 5"/>
          <p:cNvSpPr>
            <a:spLocks/>
          </p:cNvSpPr>
          <p:nvPr/>
        </p:nvSpPr>
        <p:spPr bwMode="auto">
          <a:xfrm>
            <a:off x="2211357" y="2023921"/>
            <a:ext cx="4543074" cy="4385816"/>
          </a:xfrm>
          <a:prstGeom prst="rect">
            <a:avLst/>
          </a:prstGeom>
          <a:noFill/>
        </p:spPr>
        <p:txBody>
          <a:bodyPr wrap="square" rtlCol="0" anchor="t">
            <a:spAutoFit/>
          </a:bodyPr>
          <a:lstStyle/>
          <a:p>
            <a:pPr indent="0">
              <a:buFont typeface="Arial"/>
              <a:buNone/>
              <a:defRPr/>
            </a:pPr>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a:buChar char="•"/>
              <a:defRPr/>
            </a:pPr>
            <a:r>
              <a:rPr lang="en-US" dirty="0" err="1">
                <a:latin typeface="Times New Roman" panose="02020603050405020304" pitchFamily="18" charset="0"/>
                <a:cs typeface="Times New Roman" panose="02020603050405020304" pitchFamily="18" charset="0"/>
              </a:rPr>
              <a:t>užsandarintos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angos</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(liukai), nupjautos kopėčios </a:t>
            </a:r>
            <a:r>
              <a:rPr lang="en-US" dirty="0" err="1">
                <a:latin typeface="Times New Roman" panose="02020603050405020304" pitchFamily="18" charset="0"/>
                <a:cs typeface="Times New Roman" panose="02020603050405020304" pitchFamily="18" charset="0"/>
              </a:rPr>
              <a:t>iš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aukšto</a:t>
            </a:r>
            <a:r>
              <a:rPr lang="en-US" dirty="0">
                <a:latin typeface="Times New Roman" panose="02020603050405020304" pitchFamily="18" charset="0"/>
                <a:cs typeface="Times New Roman" panose="02020603050405020304" pitchFamily="18" charset="0"/>
              </a:rPr>
              <a:t> į </a:t>
            </a:r>
            <a:r>
              <a:rPr lang="en-US" dirty="0" err="1">
                <a:latin typeface="Times New Roman" panose="02020603050405020304" pitchFamily="18" charset="0"/>
                <a:cs typeface="Times New Roman" panose="02020603050405020304" pitchFamily="18" charset="0"/>
              </a:rPr>
              <a:t>aukštą</a:t>
            </a:r>
            <a:r>
              <a:rPr lang="en-US" dirty="0">
                <a:latin typeface="Times New Roman" panose="02020603050405020304" pitchFamily="18" charset="0"/>
                <a:cs typeface="Times New Roman" panose="02020603050405020304" pitchFamily="18" charset="0"/>
              </a:rPr>
              <a:t>, </a:t>
            </a:r>
          </a:p>
          <a:p>
            <a:pPr marL="285750" indent="-285750">
              <a:lnSpc>
                <a:spcPct val="150000"/>
              </a:lnSpc>
              <a:buFont typeface="Arial"/>
              <a:buChar char="•"/>
              <a:defRPr/>
            </a:pPr>
            <a:r>
              <a:rPr lang="en-US" dirty="0" err="1">
                <a:latin typeface="Times New Roman" panose="02020603050405020304" pitchFamily="18" charset="0"/>
                <a:cs typeface="Times New Roman" panose="02020603050405020304" pitchFamily="18" charset="0"/>
              </a:rPr>
              <a:t>užrakintos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durys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langai</a:t>
            </a:r>
            <a:r>
              <a:rPr lang="en-US" dirty="0">
                <a:latin typeface="Times New Roman" panose="02020603050405020304" pitchFamily="18" charset="0"/>
                <a:cs typeface="Times New Roman" panose="02020603050405020304" pitchFamily="18" charset="0"/>
              </a:rPr>
              <a:t>, </a:t>
            </a:r>
          </a:p>
          <a:p>
            <a:pPr marL="285750" indent="-285750">
              <a:lnSpc>
                <a:spcPct val="150000"/>
              </a:lnSpc>
              <a:buFont typeface="Arial"/>
              <a:buChar char="•"/>
              <a:defRPr/>
            </a:pPr>
            <a:r>
              <a:rPr lang="en-US" dirty="0" err="1">
                <a:latin typeface="Times New Roman" panose="02020603050405020304" pitchFamily="18" charset="0"/>
                <a:cs typeface="Times New Roman" panose="02020603050405020304" pitchFamily="18" charset="0"/>
              </a:rPr>
              <a:t>bendr</a:t>
            </a:r>
            <a:r>
              <a:rPr lang="lt-LT"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s </a:t>
            </a:r>
            <a:r>
              <a:rPr lang="en-US" dirty="0" err="1">
                <a:latin typeface="Times New Roman" panose="02020603050405020304" pitchFamily="18" charset="0"/>
                <a:cs typeface="Times New Roman" panose="02020603050405020304" pitchFamily="18" charset="0"/>
              </a:rPr>
              <a:t>erdv</a:t>
            </a:r>
            <a:r>
              <a:rPr lang="lt-LT" dirty="0">
                <a:latin typeface="Times New Roman" panose="02020603050405020304" pitchFamily="18" charset="0"/>
                <a:cs typeface="Times New Roman" panose="02020603050405020304" pitchFamily="18" charset="0"/>
              </a:rPr>
              <a:t>ė</a:t>
            </a:r>
            <a:r>
              <a:rPr lang="en-US" dirty="0">
                <a:latin typeface="Times New Roman" panose="02020603050405020304" pitchFamily="18" charset="0"/>
                <a:cs typeface="Times New Roman" panose="02020603050405020304" pitchFamily="18" charset="0"/>
              </a:rPr>
              <a:t>s </a:t>
            </a:r>
            <a:r>
              <a:rPr lang="en-US" dirty="0" err="1">
                <a:latin typeface="Times New Roman" panose="02020603050405020304" pitchFamily="18" charset="0"/>
                <a:cs typeface="Times New Roman" panose="02020603050405020304" pitchFamily="18" charset="0"/>
              </a:rPr>
              <a:t>užver</a:t>
            </a:r>
            <a:r>
              <a:rPr lang="lt-LT" dirty="0">
                <a:latin typeface="Times New Roman" panose="02020603050405020304" pitchFamily="18" charset="0"/>
                <a:cs typeface="Times New Roman" panose="02020603050405020304" pitchFamily="18" charset="0"/>
              </a:rPr>
              <a:t>stos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baldai</a:t>
            </a:r>
            <a:r>
              <a:rPr lang="lt-LT" dirty="0">
                <a:latin typeface="Times New Roman" panose="02020603050405020304" pitchFamily="18" charset="0"/>
                <a:cs typeface="Times New Roman" panose="02020603050405020304" pitchFamily="18" charset="0"/>
              </a:rPr>
              <a:t>s ir kt. daiktais</a:t>
            </a:r>
          </a:p>
          <a:p>
            <a:pPr marL="285750" indent="-285750">
              <a:lnSpc>
                <a:spcPct val="150000"/>
              </a:lnSpc>
              <a:buFont typeface="Arial"/>
              <a:buChar char="•"/>
              <a:defRPr/>
            </a:pPr>
            <a:r>
              <a:rPr lang="lt-LT" dirty="0">
                <a:latin typeface="Times New Roman" panose="02020603050405020304" pitchFamily="18" charset="0"/>
                <a:cs typeface="Times New Roman" panose="02020603050405020304" pitchFamily="18" charset="0"/>
              </a:rPr>
              <a:t>bendrojo naudojimo koridoriai atitveriami pertvaromis,</a:t>
            </a:r>
          </a:p>
          <a:p>
            <a:pPr marL="285750" indent="-285750">
              <a:lnSpc>
                <a:spcPct val="150000"/>
              </a:lnSpc>
              <a:buFont typeface="Arial"/>
              <a:buChar char="•"/>
              <a:defRPr/>
            </a:pPr>
            <a:r>
              <a:rPr lang="lt-LT" dirty="0">
                <a:latin typeface="Times New Roman" panose="02020603050405020304" pitchFamily="18" charset="0"/>
                <a:cs typeface="Times New Roman" panose="02020603050405020304" pitchFamily="18" charset="0"/>
              </a:rPr>
              <a:t> įrengiamos rakinamos durys,</a:t>
            </a:r>
          </a:p>
          <a:p>
            <a:pPr marL="285750" indent="-285750">
              <a:lnSpc>
                <a:spcPct val="150000"/>
              </a:lnSpc>
              <a:buFont typeface="Arial"/>
              <a:buChar char="•"/>
              <a:defRPr/>
            </a:pPr>
            <a:r>
              <a:rPr lang="lt-LT" dirty="0">
                <a:latin typeface="Times New Roman" panose="02020603050405020304" pitchFamily="18" charset="0"/>
                <a:cs typeface="Times New Roman" panose="02020603050405020304" pitchFamily="18" charset="0"/>
              </a:rPr>
              <a:t>užmūrijami langai rūsiuose,</a:t>
            </a:r>
          </a:p>
          <a:p>
            <a:pPr marL="285750" indent="-285750">
              <a:buFont typeface="Arial"/>
              <a:buChar char="•"/>
              <a:defRPr/>
            </a:pPr>
            <a:endParaRPr dirty="0"/>
          </a:p>
        </p:txBody>
      </p:sp>
      <p:pic>
        <p:nvPicPr>
          <p:cNvPr id="6" name="Content Placeholder 6" descr="84"/>
          <p:cNvPicPr>
            <a:picLocks noGrp="1" noChangeAspect="1"/>
          </p:cNvPicPr>
          <p:nvPr>
            <p:ph sz="half" idx="1"/>
          </p:nvPr>
        </p:nvPicPr>
        <p:blipFill>
          <a:blip r:embed="rId2"/>
          <a:stretch/>
        </p:blipFill>
        <p:spPr bwMode="auto">
          <a:xfrm>
            <a:off x="6874742" y="2564733"/>
            <a:ext cx="4956578" cy="3304191"/>
          </a:xfrm>
          <a:prstGeom prst="rect">
            <a:avLst/>
          </a:prstGeom>
        </p:spPr>
      </p:pic>
      <p:sp>
        <p:nvSpPr>
          <p:cNvPr id="7" name="Text Box 4"/>
          <p:cNvSpPr>
            <a:spLocks/>
          </p:cNvSpPr>
          <p:nvPr/>
        </p:nvSpPr>
        <p:spPr bwMode="auto">
          <a:xfrm>
            <a:off x="799413" y="3924442"/>
            <a:ext cx="3199765" cy="584775"/>
          </a:xfrm>
          <a:prstGeom prst="rect">
            <a:avLst/>
          </a:prstGeom>
          <a:noFill/>
        </p:spPr>
        <p:txBody>
          <a:bodyPr wrap="square" rtlCol="0" anchor="t">
            <a:spAutoFit/>
          </a:bodyPr>
          <a:lstStyle/>
          <a:p>
            <a:pPr marL="285750" indent="-285750">
              <a:buFont typeface="Arial"/>
              <a:buChar char="•"/>
              <a:defRPr/>
            </a:pPr>
            <a:endParaRPr lang="lt-LT" sz="1600" dirty="0">
              <a:latin typeface="Times New Roman"/>
            </a:endParaRPr>
          </a:p>
          <a:p>
            <a:pPr indent="0">
              <a:buFont typeface="Arial"/>
              <a:buNone/>
              <a:defRPr/>
            </a:pPr>
            <a:endParaRPr lang="lt-LT" sz="1600" dirty="0">
              <a:latin typeface="Times New Roman"/>
            </a:endParaRPr>
          </a:p>
        </p:txBody>
      </p:sp>
    </p:spTree>
    <p:extLst>
      <p:ext uri="{BB962C8B-B14F-4D97-AF65-F5344CB8AC3E}">
        <p14:creationId xmlns:p14="http://schemas.microsoft.com/office/powerpoint/2010/main" val="1363307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51D66-9F81-4AD1-B404-2CE473F33572}"/>
              </a:ext>
            </a:extLst>
          </p:cNvPr>
          <p:cNvPicPr>
            <a:picLocks noChangeAspect="1"/>
          </p:cNvPicPr>
          <p:nvPr/>
        </p:nvPicPr>
        <p:blipFill>
          <a:blip r:embed="rId3"/>
          <a:stretch>
            <a:fillRect/>
          </a:stretch>
        </p:blipFill>
        <p:spPr>
          <a:xfrm>
            <a:off x="1892575" y="905069"/>
            <a:ext cx="10020791" cy="5197151"/>
          </a:xfrm>
          <a:prstGeom prst="rect">
            <a:avLst/>
          </a:prstGeom>
        </p:spPr>
      </p:pic>
    </p:spTree>
    <p:custDataLst>
      <p:tags r:id="rId1"/>
    </p:custDataLst>
    <p:extLst>
      <p:ext uri="{BB962C8B-B14F-4D97-AF65-F5344CB8AC3E}">
        <p14:creationId xmlns:p14="http://schemas.microsoft.com/office/powerpoint/2010/main" val="341599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012F-6AEA-4F71-BF24-8C00B50EE640}"/>
              </a:ext>
            </a:extLst>
          </p:cNvPr>
          <p:cNvSpPr>
            <a:spLocks noGrp="1"/>
          </p:cNvSpPr>
          <p:nvPr>
            <p:ph type="title"/>
          </p:nvPr>
        </p:nvSpPr>
        <p:spPr>
          <a:xfrm>
            <a:off x="2589212" y="418837"/>
            <a:ext cx="8911687" cy="775482"/>
          </a:xfrm>
        </p:spPr>
        <p:txBody>
          <a:bodyPr/>
          <a:lstStyle/>
          <a:p>
            <a:pPr algn="ctr"/>
            <a:r>
              <a:rPr lang="lt-LT" b="1" dirty="0">
                <a:latin typeface="Times New Roman" panose="02020603050405020304" pitchFamily="18" charset="0"/>
                <a:cs typeface="Times New Roman" panose="02020603050405020304" pitchFamily="18" charset="0"/>
              </a:rPr>
              <a:t>Skubios pagalbos numeris 112</a:t>
            </a:r>
          </a:p>
        </p:txBody>
      </p:sp>
      <p:sp>
        <p:nvSpPr>
          <p:cNvPr id="4" name="Rectangle 1">
            <a:extLst>
              <a:ext uri="{FF2B5EF4-FFF2-40B4-BE49-F238E27FC236}">
                <a16:creationId xmlns:a16="http://schemas.microsoft.com/office/drawing/2014/main" id="{38A3D720-DA11-472E-8C2A-EC166ED2C75F}"/>
              </a:ext>
            </a:extLst>
          </p:cNvPr>
          <p:cNvSpPr>
            <a:spLocks noChangeArrowheads="1"/>
          </p:cNvSpPr>
          <p:nvPr/>
        </p:nvSpPr>
        <p:spPr bwMode="auto">
          <a:xfrm>
            <a:off x="-10308523" y="-1802725"/>
            <a:ext cx="32809046"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lt-LT" altLang="lt-LT" sz="1800" b="1" i="0" u="none" strike="noStrike" cap="none" normalizeH="0" baseline="0" dirty="0">
                <a:ln>
                  <a:noFill/>
                </a:ln>
                <a:solidFill>
                  <a:schemeClr val="tx1"/>
                </a:solidFill>
                <a:effectLst/>
                <a:latin typeface="Arial" panose="020B0604020202020204" pitchFamily="34" charset="0"/>
              </a:rPr>
              <a:t>Skubiosios pagalbos tarnybų telefono numeris 112 </a:t>
            </a:r>
            <a:r>
              <a:rPr kumimoji="0" lang="lt-LT" altLang="lt-LT" sz="1800" b="0" i="0" u="none" strike="noStrike" cap="none" normalizeH="0" baseline="0" dirty="0">
                <a:ln>
                  <a:noFill/>
                </a:ln>
                <a:solidFill>
                  <a:schemeClr val="tx1"/>
                </a:solidFill>
                <a:effectLst/>
                <a:latin typeface="Arial" panose="020B0604020202020204" pitchFamily="34" charset="0"/>
              </a:rPr>
              <a:t>–</a:t>
            </a:r>
            <a:r>
              <a:rPr kumimoji="0" lang="lt-LT" altLang="lt-LT" sz="1800" b="1" i="0" u="none" strike="noStrike" cap="none" normalizeH="0" baseline="0" dirty="0">
                <a:ln>
                  <a:noFill/>
                </a:ln>
                <a:solidFill>
                  <a:schemeClr val="tx1"/>
                </a:solidFill>
                <a:effectLst/>
                <a:latin typeface="Arial" panose="020B0604020202020204" pitchFamily="34" charset="0"/>
              </a:rPr>
              <a:t> </a:t>
            </a:r>
            <a:r>
              <a:rPr kumimoji="0" lang="lt-LT" altLang="lt-LT" sz="1800" b="0" i="0" u="none" strike="noStrike" cap="none" normalizeH="0" baseline="0" dirty="0">
                <a:ln>
                  <a:noFill/>
                </a:ln>
                <a:solidFill>
                  <a:schemeClr val="tx1"/>
                </a:solidFill>
                <a:effectLst/>
                <a:latin typeface="Arial" panose="020B0604020202020204" pitchFamily="34" charset="0"/>
              </a:rPr>
              <a:t>bendras telefono ryšio numeris, skirtas pranešti apie teisės pažeidimą, staiga iškilusią grėsmę gyvybei, sveikatai, saugumui, aplinkai ar turtui ir išsikviesti pagalbos tarnyboms: policijai, priešgaisrinei gelbėjimo tarnybai, greitajai medicinos pagalbai ar aplinkosaugai.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altLang="lt-LT" sz="1800" b="0" i="0" u="none" strike="noStrike" cap="none" normalizeH="0" baseline="0" dirty="0">
                <a:ln>
                  <a:noFill/>
                </a:ln>
                <a:solidFill>
                  <a:schemeClr val="tx1"/>
                </a:solidFill>
                <a:effectLst/>
                <a:latin typeface="Arial" panose="020B0604020202020204" pitchFamily="34" charset="0"/>
              </a:rPr>
              <a:t>  </a:t>
            </a:r>
            <a:r>
              <a:rPr kumimoji="0" lang="lt-LT" altLang="lt-LT" sz="24000" b="0" i="0" u="none" strike="noStrike" cap="none" normalizeH="0" baseline="0" dirty="0">
                <a:ln>
                  <a:noFill/>
                </a:ln>
                <a:solidFill>
                  <a:schemeClr val="tx1"/>
                </a:solidFill>
                <a:effectLst/>
                <a:latin typeface="Arial" panose="020B0604020202020204" pitchFamily="34" charset="0"/>
              </a:rPr>
              <a:t>                  </a:t>
            </a: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E6E172C8-0CD9-4FBC-9645-A1DD769F9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228" y="1129881"/>
            <a:ext cx="8864663"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CE00E3D-C209-4013-88B7-4587BE0727C2}"/>
              </a:ext>
            </a:extLst>
          </p:cNvPr>
          <p:cNvSpPr txBox="1"/>
          <p:nvPr/>
        </p:nvSpPr>
        <p:spPr>
          <a:xfrm>
            <a:off x="1554480" y="3617625"/>
            <a:ext cx="10424160" cy="3108543"/>
          </a:xfrm>
          <a:prstGeom prst="rect">
            <a:avLst/>
          </a:prstGeom>
          <a:noFill/>
        </p:spPr>
        <p:txBody>
          <a:bodyPr wrap="square">
            <a:spAutoFit/>
          </a:bodyPr>
          <a:lstStyle/>
          <a:p>
            <a:pPr algn="just"/>
            <a:r>
              <a:rPr lang="lt-LT" sz="2800" b="1" dirty="0">
                <a:latin typeface="Times New Roman" panose="02020603050405020304" pitchFamily="18" charset="0"/>
                <a:cs typeface="Times New Roman" panose="02020603050405020304" pitchFamily="18" charset="0"/>
              </a:rPr>
              <a:t>Skubiosios pagalbos tarnybų telefono numeris 112 </a:t>
            </a:r>
            <a:r>
              <a:rPr lang="lt-LT" sz="2800" dirty="0">
                <a:latin typeface="Times New Roman" panose="02020603050405020304" pitchFamily="18" charset="0"/>
                <a:cs typeface="Times New Roman" panose="02020603050405020304" pitchFamily="18" charset="0"/>
              </a:rPr>
              <a:t>– veikia nenutrūkstamai – 24 valandas per parą, 7 dienas per savaitę. Skambinimas juo yra nemokamas. Šis numeris yra skirtas pranešti apie teisės pažeidimą, staiga iškilusią grėsmę gyvybei, sveikatai, saugumui, aplinkai ar turtui ir išsikviesti pagalbos tarnyboms: policijai, priešgaisrinei gelbėjimo tarnybai, greitajai medicinos pagalbai ar aplinkosaugai.</a:t>
            </a:r>
          </a:p>
        </p:txBody>
      </p:sp>
      <p:sp>
        <p:nvSpPr>
          <p:cNvPr id="13" name="TextBox 12">
            <a:extLst>
              <a:ext uri="{FF2B5EF4-FFF2-40B4-BE49-F238E27FC236}">
                <a16:creationId xmlns:a16="http://schemas.microsoft.com/office/drawing/2014/main" id="{EB838AA7-E1C1-4A7A-8F54-705A04C23AC7}"/>
              </a:ext>
            </a:extLst>
          </p:cNvPr>
          <p:cNvSpPr txBox="1"/>
          <p:nvPr/>
        </p:nvSpPr>
        <p:spPr>
          <a:xfrm>
            <a:off x="8433881" y="6356836"/>
            <a:ext cx="4196513" cy="369332"/>
          </a:xfrm>
          <a:prstGeom prst="rect">
            <a:avLst/>
          </a:prstGeom>
          <a:noFill/>
        </p:spPr>
        <p:txBody>
          <a:bodyPr wrap="square">
            <a:spAutoFit/>
          </a:bodyPr>
          <a:lstStyle/>
          <a:p>
            <a:r>
              <a:rPr lang="lt-LT" dirty="0">
                <a:latin typeface="Times New Roman" panose="02020603050405020304" pitchFamily="18" charset="0"/>
                <a:cs typeface="Times New Roman" panose="02020603050405020304" pitchFamily="18" charset="0"/>
                <a:hlinkClick r:id="rId3"/>
              </a:rPr>
              <a:t>https://bpc.lrv.lt/lt/numeris-112</a:t>
            </a:r>
            <a:r>
              <a:rPr lang="lt-LT"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97324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idx="4294967295"/>
          </p:nvPr>
        </p:nvSpPr>
        <p:spPr>
          <a:xfrm>
            <a:off x="1684175" y="448482"/>
            <a:ext cx="10058400" cy="1609725"/>
          </a:xfrm>
        </p:spPr>
        <p:txBody>
          <a:bodyPr>
            <a:normAutofit/>
          </a:bodyPr>
          <a:lstStyle/>
          <a:p>
            <a:pPr algn="ctr"/>
            <a:r>
              <a:rPr lang="lt-LT" sz="4800" b="1" dirty="0">
                <a:latin typeface="Times New Roman" panose="02020603050405020304" pitchFamily="18" charset="0"/>
                <a:cs typeface="Times New Roman" panose="02020603050405020304" pitchFamily="18" charset="0"/>
              </a:rPr>
              <a:t>Gyventojai patys privalo rūpintis savo namų saugumu</a:t>
            </a:r>
          </a:p>
        </p:txBody>
      </p:sp>
      <p:sp>
        <p:nvSpPr>
          <p:cNvPr id="3" name="Turinio vietos rezervavimo ženklas 2"/>
          <p:cNvSpPr>
            <a:spLocks noGrp="1"/>
          </p:cNvSpPr>
          <p:nvPr>
            <p:ph idx="4294967295"/>
          </p:nvPr>
        </p:nvSpPr>
        <p:spPr>
          <a:xfrm>
            <a:off x="1587334" y="2216826"/>
            <a:ext cx="10058400" cy="4192691"/>
          </a:xfrm>
        </p:spPr>
        <p:txBody>
          <a:bodyPr>
            <a:normAutofit/>
          </a:bodyPr>
          <a:lstStyle/>
          <a:p>
            <a:pPr marL="0" indent="0" algn="ctr">
              <a:buNone/>
            </a:pPr>
            <a:r>
              <a:rPr lang="lt-LT" sz="2400" dirty="0">
                <a:latin typeface="Times New Roman" panose="02020603050405020304" pitchFamily="18" charset="0"/>
                <a:cs typeface="Times New Roman" panose="02020603050405020304" pitchFamily="18" charset="0"/>
              </a:rPr>
              <a:t>Privalome paaiškinti gyventojams, kad dėl savo namų saugumo pirmiausia yra atsakingi jie patys.</a:t>
            </a:r>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024" y="3353123"/>
            <a:ext cx="4450702" cy="3056394"/>
          </a:xfrm>
          <a:prstGeom prst="rect">
            <a:avLst/>
          </a:prstGeom>
        </p:spPr>
      </p:pic>
    </p:spTree>
    <p:extLst>
      <p:ext uri="{BB962C8B-B14F-4D97-AF65-F5344CB8AC3E}">
        <p14:creationId xmlns:p14="http://schemas.microsoft.com/office/powerpoint/2010/main" val="3679375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idx="4294967295"/>
          </p:nvPr>
        </p:nvSpPr>
        <p:spPr>
          <a:xfrm>
            <a:off x="1684175" y="448482"/>
            <a:ext cx="10058400" cy="1063077"/>
          </a:xfrm>
        </p:spPr>
        <p:txBody>
          <a:bodyPr>
            <a:normAutofit/>
          </a:bodyPr>
          <a:lstStyle/>
          <a:p>
            <a:pPr algn="ctr"/>
            <a:r>
              <a:rPr lang="lt-LT" sz="4800" b="1" dirty="0">
                <a:latin typeface="Times New Roman" panose="02020603050405020304" pitchFamily="18" charset="0"/>
                <a:cs typeface="Times New Roman" panose="02020603050405020304" pitchFamily="18" charset="0"/>
              </a:rPr>
              <a:t>Naudingos nuorodos</a:t>
            </a:r>
          </a:p>
        </p:txBody>
      </p:sp>
      <p:sp>
        <p:nvSpPr>
          <p:cNvPr id="3" name="Turinio vietos rezervavimo ženklas 2"/>
          <p:cNvSpPr>
            <a:spLocks noGrp="1"/>
          </p:cNvSpPr>
          <p:nvPr>
            <p:ph idx="4294967295"/>
          </p:nvPr>
        </p:nvSpPr>
        <p:spPr>
          <a:xfrm>
            <a:off x="2133600" y="2015412"/>
            <a:ext cx="10058400" cy="4192691"/>
          </a:xfrm>
        </p:spPr>
        <p:txBody>
          <a:bodyPr>
            <a:normAutofit/>
          </a:bodyPr>
          <a:lstStyle/>
          <a:p>
            <a:pPr>
              <a:buFont typeface="Arial" panose="020B0604020202020204" pitchFamily="34" charset="0"/>
              <a:buChar char="•"/>
            </a:pPr>
            <a:r>
              <a:rPr lang="lt-LT" sz="4800" dirty="0">
                <a:latin typeface="Times New Roman" panose="02020603050405020304" pitchFamily="18" charset="0"/>
                <a:cs typeface="Times New Roman" panose="02020603050405020304" pitchFamily="18" charset="0"/>
                <a:hlinkClick r:id="rId2"/>
              </a:rPr>
              <a:t>www.pagd.lrv.lt</a:t>
            </a:r>
            <a:r>
              <a:rPr lang="lt-LT" sz="48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lt-LT" sz="4800" dirty="0">
                <a:latin typeface="Times New Roman" panose="02020603050405020304" pitchFamily="18" charset="0"/>
                <a:cs typeface="Times New Roman" panose="02020603050405020304" pitchFamily="18" charset="0"/>
                <a:hlinkClick r:id="rId3"/>
              </a:rPr>
              <a:t>www.lt72.lt</a:t>
            </a:r>
            <a:r>
              <a:rPr lang="lt-LT" sz="48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lt-LT" sz="4800" dirty="0">
                <a:latin typeface="Times New Roman" panose="02020603050405020304" pitchFamily="18" charset="0"/>
                <a:cs typeface="Times New Roman" panose="02020603050405020304" pitchFamily="18" charset="0"/>
                <a:hlinkClick r:id="rId4"/>
              </a:rPr>
              <a:t>www.bpc.lrv.lt</a:t>
            </a:r>
            <a:r>
              <a:rPr lang="lt-LT" sz="48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lt-LT" sz="4800" dirty="0">
                <a:latin typeface="Times New Roman" panose="02020603050405020304" pitchFamily="18" charset="0"/>
                <a:cs typeface="Times New Roman" panose="02020603050405020304" pitchFamily="18" charset="0"/>
                <a:hlinkClick r:id="rId5"/>
              </a:rPr>
              <a:t>Bendrosios gaisrinės saugos taisyklės </a:t>
            </a:r>
            <a:endParaRPr lang="lt-LT"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79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1"/>
            <p:extLst>
              <p:ext uri="{D42A27DB-BD31-4B8C-83A1-F6EECF244321}">
                <p14:modId xmlns:p14="http://schemas.microsoft.com/office/powerpoint/2010/main" val="594920219"/>
              </p:ext>
            </p:extLst>
          </p:nvPr>
        </p:nvGraphicFramePr>
        <p:xfrm>
          <a:off x="1778001" y="1460501"/>
          <a:ext cx="8621713" cy="5002213"/>
        </p:xfrm>
        <a:graphic>
          <a:graphicData uri="http://schemas.openxmlformats.org/drawingml/2006/chart">
            <c:chart xmlns:c="http://schemas.openxmlformats.org/drawingml/2006/chart" xmlns:r="http://schemas.openxmlformats.org/officeDocument/2006/relationships" r:id="rId3"/>
          </a:graphicData>
        </a:graphic>
      </p:graphicFrame>
      <p:sp>
        <p:nvSpPr>
          <p:cNvPr id="126980" name="Rectangle 4"/>
          <p:cNvSpPr>
            <a:spLocks noRot="1" noChangeArrowheads="1"/>
          </p:cNvSpPr>
          <p:nvPr/>
        </p:nvSpPr>
        <p:spPr bwMode="auto">
          <a:xfrm>
            <a:off x="1991544" y="228600"/>
            <a:ext cx="540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a:defRPr/>
            </a:pPr>
            <a:r>
              <a:rPr lang="lt-LT" altLang="lt-LT" sz="2800" b="1" dirty="0">
                <a:solidFill>
                  <a:srgbClr val="000000"/>
                </a:solidFill>
                <a:effectLst>
                  <a:outerShdw blurRad="38100" dist="38100" dir="2700000" algn="tl">
                    <a:srgbClr val="C0C0C0"/>
                  </a:outerShdw>
                </a:effectLst>
                <a:latin typeface="Garamond" panose="02020404030301010803" pitchFamily="18" charset="0"/>
              </a:rPr>
              <a:t>GAISRŲ SKAIČIUS PAGAL </a:t>
            </a:r>
            <a:r>
              <a:rPr lang="lt-LT" altLang="lt-LT" sz="2800" b="1">
                <a:solidFill>
                  <a:srgbClr val="000000"/>
                </a:solidFill>
                <a:effectLst>
                  <a:outerShdw blurRad="38100" dist="38100" dir="2700000" algn="tl">
                    <a:srgbClr val="C0C0C0"/>
                  </a:outerShdw>
                </a:effectLst>
                <a:latin typeface="Garamond" panose="02020404030301010803" pitchFamily="18" charset="0"/>
              </a:rPr>
              <a:t>RAJONO VIETOVĘ</a:t>
            </a:r>
            <a:endParaRPr lang="lt-LT" altLang="lt-LT" sz="2800" b="1" dirty="0">
              <a:solidFill>
                <a:srgbClr val="000000"/>
              </a:solidFill>
              <a:effectLst>
                <a:outerShdw blurRad="38100" dist="38100" dir="2700000" algn="tl">
                  <a:srgbClr val="C0C0C0"/>
                </a:outerShdw>
              </a:effectLst>
              <a:latin typeface="Garamond" panose="02020404030301010803" pitchFamily="18" charset="0"/>
            </a:endParaRPr>
          </a:p>
        </p:txBody>
      </p:sp>
      <p:graphicFrame>
        <p:nvGraphicFramePr>
          <p:cNvPr id="3" name="Object 5"/>
          <p:cNvGraphicFramePr>
            <a:graphicFrameLocks noChangeAspect="1"/>
          </p:cNvGraphicFramePr>
          <p:nvPr>
            <p:extLst>
              <p:ext uri="{D42A27DB-BD31-4B8C-83A1-F6EECF244321}">
                <p14:modId xmlns:p14="http://schemas.microsoft.com/office/powerpoint/2010/main" val="3028302427"/>
              </p:ext>
            </p:extLst>
          </p:nvPr>
        </p:nvGraphicFramePr>
        <p:xfrm>
          <a:off x="6858000" y="381000"/>
          <a:ext cx="3657600" cy="1828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208213" y="487364"/>
            <a:ext cx="7632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lt-LT" altLang="lt-LT" sz="2800" b="1" dirty="0">
                <a:latin typeface="Garamond" panose="02020404030301010803" pitchFamily="18" charset="0"/>
              </a:rPr>
              <a:t>GAISRŲ SKAIČIUS SENIŪNIJOSE</a:t>
            </a:r>
          </a:p>
        </p:txBody>
      </p:sp>
      <p:graphicFrame>
        <p:nvGraphicFramePr>
          <p:cNvPr id="6" name="Object 5"/>
          <p:cNvGraphicFramePr>
            <a:graphicFrameLocks noChangeAspect="1"/>
          </p:cNvGraphicFramePr>
          <p:nvPr/>
        </p:nvGraphicFramePr>
        <p:xfrm>
          <a:off x="1381092" y="1124744"/>
          <a:ext cx="9583738" cy="51998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Rot="1" noChangeArrowheads="1"/>
          </p:cNvSpPr>
          <p:nvPr/>
        </p:nvSpPr>
        <p:spPr bwMode="auto">
          <a:xfrm>
            <a:off x="1981200" y="274638"/>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a:defRPr/>
            </a:pPr>
            <a:r>
              <a:rPr lang="lt-LT" altLang="lt-LT" sz="2400" b="1" dirty="0">
                <a:solidFill>
                  <a:srgbClr val="000000"/>
                </a:solidFill>
                <a:effectLst>
                  <a:outerShdw blurRad="38100" dist="38100" dir="2700000" algn="tl">
                    <a:srgbClr val="C0C0C0"/>
                  </a:outerShdw>
                </a:effectLst>
                <a:latin typeface="Garamond" panose="02020404030301010803" pitchFamily="18" charset="0"/>
              </a:rPr>
              <a:t>GAISRUOSE ŽUVUSIŲ SKAIČIUS UKMERGĖS RAJONE</a:t>
            </a:r>
          </a:p>
        </p:txBody>
      </p:sp>
      <p:graphicFrame>
        <p:nvGraphicFramePr>
          <p:cNvPr id="2" name="Object 2"/>
          <p:cNvGraphicFramePr>
            <a:graphicFrameLocks noChangeAspect="1"/>
          </p:cNvGraphicFramePr>
          <p:nvPr>
            <p:extLst>
              <p:ext uri="{D42A27DB-BD31-4B8C-83A1-F6EECF244321}">
                <p14:modId xmlns:p14="http://schemas.microsoft.com/office/powerpoint/2010/main" val="4061044363"/>
              </p:ext>
            </p:extLst>
          </p:nvPr>
        </p:nvGraphicFramePr>
        <p:xfrm>
          <a:off x="1861343" y="705385"/>
          <a:ext cx="8469313" cy="2663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25779700"/>
              </p:ext>
            </p:extLst>
          </p:nvPr>
        </p:nvGraphicFramePr>
        <p:xfrm>
          <a:off x="1861344" y="3861049"/>
          <a:ext cx="8469313" cy="266541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2"/>
          <p:cNvSpPr>
            <a:spLocks noGrp="1" noRot="1" noChangeArrowheads="1"/>
          </p:cNvSpPr>
          <p:nvPr>
            <p:ph type="title" idx="4294967295"/>
          </p:nvPr>
        </p:nvSpPr>
        <p:spPr>
          <a:xfrm>
            <a:off x="2135560" y="3493136"/>
            <a:ext cx="8229600" cy="500063"/>
          </a:xfrm>
        </p:spPr>
        <p:txBody>
          <a:bodyPr/>
          <a:lstStyle/>
          <a:p>
            <a:pPr>
              <a:defRPr/>
            </a:pPr>
            <a:r>
              <a:rPr lang="lt-LT" altLang="lt-LT" sz="2400" b="1" dirty="0">
                <a:solidFill>
                  <a:srgbClr val="000000"/>
                </a:solidFill>
                <a:effectLst>
                  <a:outerShdw blurRad="38100" dist="38100" dir="2700000" algn="tl">
                    <a:srgbClr val="C0C0C0"/>
                  </a:outerShdw>
                </a:effectLst>
                <a:latin typeface="Garamond" panose="02020404030301010803" pitchFamily="18" charset="0"/>
              </a:rPr>
              <a:t>                               GAISRUOSE TRAUMUOTA</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idx="1"/>
          </p:nvPr>
        </p:nvGraphicFramePr>
        <p:xfrm>
          <a:off x="1522682" y="939146"/>
          <a:ext cx="9143999" cy="5918855"/>
        </p:xfrm>
        <a:graphic>
          <a:graphicData uri="http://schemas.openxmlformats.org/drawingml/2006/chart">
            <c:chart xmlns:c="http://schemas.openxmlformats.org/drawingml/2006/chart" xmlns:r="http://schemas.openxmlformats.org/officeDocument/2006/relationships" r:id="rId3"/>
          </a:graphicData>
        </a:graphic>
      </p:graphicFrame>
      <p:sp>
        <p:nvSpPr>
          <p:cNvPr id="11267" name="Rectangle 3"/>
          <p:cNvSpPr>
            <a:spLocks noChangeArrowheads="1"/>
          </p:cNvSpPr>
          <p:nvPr/>
        </p:nvSpPr>
        <p:spPr bwMode="auto">
          <a:xfrm>
            <a:off x="2454176" y="260648"/>
            <a:ext cx="75007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lt-LT" altLang="lt-LT" sz="2800" b="1" dirty="0">
                <a:latin typeface="Garamond" panose="02020404030301010803" pitchFamily="18" charset="0"/>
              </a:rPr>
              <a:t>GAISRŲ PRIEŽASTYS UKMERGĖS RAJONE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6BE979-ED15-448D-9E47-6FDB72410B8A}"/>
              </a:ext>
            </a:extLst>
          </p:cNvPr>
          <p:cNvSpPr>
            <a:spLocks noGrp="1"/>
          </p:cNvSpPr>
          <p:nvPr>
            <p:ph type="title"/>
          </p:nvPr>
        </p:nvSpPr>
        <p:spPr/>
        <p:txBody>
          <a:bodyPr/>
          <a:lstStyle/>
          <a:p>
            <a:pPr algn="ctr"/>
            <a:r>
              <a:rPr lang="lt-LT" b="1" dirty="0">
                <a:latin typeface="Times New Roman" panose="02020603050405020304" pitchFamily="18" charset="0"/>
                <a:cs typeface="Times New Roman" panose="02020603050405020304" pitchFamily="18" charset="0"/>
              </a:rPr>
              <a:t>TIPIŠKAS ŽUVUSIOJO GAISRE PORTRETAS</a:t>
            </a:r>
          </a:p>
        </p:txBody>
      </p:sp>
      <p:pic>
        <p:nvPicPr>
          <p:cNvPr id="5" name="Content Placeholder 4">
            <a:extLst>
              <a:ext uri="{FF2B5EF4-FFF2-40B4-BE49-F238E27FC236}">
                <a16:creationId xmlns:a16="http://schemas.microsoft.com/office/drawing/2014/main" id="{810B5C77-27BA-4B6C-BAA7-23CA3C4597D3}"/>
              </a:ext>
            </a:extLst>
          </p:cNvPr>
          <p:cNvPicPr>
            <a:picLocks noGrp="1" noChangeAspect="1"/>
          </p:cNvPicPr>
          <p:nvPr>
            <p:ph idx="1"/>
          </p:nvPr>
        </p:nvPicPr>
        <p:blipFill>
          <a:blip r:embed="rId2"/>
          <a:stretch>
            <a:fillRect/>
          </a:stretch>
        </p:blipFill>
        <p:spPr>
          <a:xfrm>
            <a:off x="1729288" y="2375095"/>
            <a:ext cx="10353462" cy="2962014"/>
          </a:xfrm>
        </p:spPr>
      </p:pic>
    </p:spTree>
    <p:extLst>
      <p:ext uri="{BB962C8B-B14F-4D97-AF65-F5344CB8AC3E}">
        <p14:creationId xmlns:p14="http://schemas.microsoft.com/office/powerpoint/2010/main" val="2409441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4|4.7|3.6|3.9"/>
</p:tagLst>
</file>

<file path=ppt/tags/tag10.xml><?xml version="1.0" encoding="utf-8"?>
<p:tagLst xmlns:a="http://schemas.openxmlformats.org/drawingml/2006/main" xmlns:r="http://schemas.openxmlformats.org/officeDocument/2006/relationships" xmlns:p="http://schemas.openxmlformats.org/presentationml/2006/main">
  <p:tag name="TIMING" val="|4.8|8.8|12|8.4"/>
</p:tagLst>
</file>

<file path=ppt/tags/tag2.xml><?xml version="1.0" encoding="utf-8"?>
<p:tagLst xmlns:a="http://schemas.openxmlformats.org/drawingml/2006/main" xmlns:r="http://schemas.openxmlformats.org/officeDocument/2006/relationships" xmlns:p="http://schemas.openxmlformats.org/presentationml/2006/main">
  <p:tag name="TIMING" val="|7.5|8.8|10"/>
</p:tagLst>
</file>

<file path=ppt/tags/tag3.xml><?xml version="1.0" encoding="utf-8"?>
<p:tagLst xmlns:a="http://schemas.openxmlformats.org/drawingml/2006/main" xmlns:r="http://schemas.openxmlformats.org/officeDocument/2006/relationships" xmlns:p="http://schemas.openxmlformats.org/presentationml/2006/main">
  <p:tag name="TIMING" val="|5.6"/>
</p:tagLst>
</file>

<file path=ppt/tags/tag4.xml><?xml version="1.0" encoding="utf-8"?>
<p:tagLst xmlns:a="http://schemas.openxmlformats.org/drawingml/2006/main" xmlns:r="http://schemas.openxmlformats.org/officeDocument/2006/relationships" xmlns:p="http://schemas.openxmlformats.org/presentationml/2006/main">
  <p:tag name="TIMING" val="|3.4|2.9|5.9|4.5|5.2|4.5"/>
</p:tagLst>
</file>

<file path=ppt/tags/tag5.xml><?xml version="1.0" encoding="utf-8"?>
<p:tagLst xmlns:a="http://schemas.openxmlformats.org/drawingml/2006/main" xmlns:r="http://schemas.openxmlformats.org/officeDocument/2006/relationships" xmlns:p="http://schemas.openxmlformats.org/presentationml/2006/main">
  <p:tag name="TIMING" val="|4.8|8.8|12|8.4"/>
</p:tagLst>
</file>

<file path=ppt/tags/tag6.xml><?xml version="1.0" encoding="utf-8"?>
<p:tagLst xmlns:a="http://schemas.openxmlformats.org/drawingml/2006/main" xmlns:r="http://schemas.openxmlformats.org/officeDocument/2006/relationships" xmlns:p="http://schemas.openxmlformats.org/presentationml/2006/main">
  <p:tag name="TIMING" val="|4.8|8.8|12|8.4"/>
</p:tagLst>
</file>

<file path=ppt/tags/tag7.xml><?xml version="1.0" encoding="utf-8"?>
<p:tagLst xmlns:a="http://schemas.openxmlformats.org/drawingml/2006/main" xmlns:r="http://schemas.openxmlformats.org/officeDocument/2006/relationships" xmlns:p="http://schemas.openxmlformats.org/presentationml/2006/main">
  <p:tag name="TIMING" val="|4.8|8.8|12|8.4"/>
</p:tagLst>
</file>

<file path=ppt/tags/tag8.xml><?xml version="1.0" encoding="utf-8"?>
<p:tagLst xmlns:a="http://schemas.openxmlformats.org/drawingml/2006/main" xmlns:r="http://schemas.openxmlformats.org/officeDocument/2006/relationships" xmlns:p="http://schemas.openxmlformats.org/presentationml/2006/main">
  <p:tag name="TIMING" val="|4.8|8.8|12|8.4"/>
</p:tagLst>
</file>

<file path=ppt/tags/tag9.xml><?xml version="1.0" encoding="utf-8"?>
<p:tagLst xmlns:a="http://schemas.openxmlformats.org/drawingml/2006/main" xmlns:r="http://schemas.openxmlformats.org/officeDocument/2006/relationships" xmlns:p="http://schemas.openxmlformats.org/presentationml/2006/main">
  <p:tag name="TIMING" val="|4.8|8.8|12|8.4"/>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ED4B61E4AEC4434E895E71A2B359C5C7" ma:contentTypeVersion="1" ma:contentTypeDescription="Kurkite naują dokumentą." ma:contentTypeScope="" ma:versionID="e33d33b92a412244d611ecd8024ee023">
  <xsd:schema xmlns:xsd="http://www.w3.org/2001/XMLSchema" xmlns:p="http://schemas.microsoft.com/office/2006/metadata/properties" xmlns:ns2="e5cb582f-301c-4e28-9658-2455ede4f62c" targetNamespace="http://schemas.microsoft.com/office/2006/metadata/properties" ma:root="true" ma:fieldsID="c362695e1a3e74392eb357d21bdb7b44" ns2:_="">
    <xsd:import namespace="e5cb582f-301c-4e28-9658-2455ede4f62c"/>
    <xsd:element name="properties">
      <xsd:complexType>
        <xsd:sequence>
          <xsd:element name="documentManagement">
            <xsd:complexType>
              <xsd:all>
                <xsd:element ref="ns2:Dokumento_x0020_turinys" minOccurs="0"/>
              </xsd:all>
            </xsd:complexType>
          </xsd:element>
        </xsd:sequence>
      </xsd:complexType>
    </xsd:element>
  </xsd:schema>
  <xsd:schema xmlns:xsd="http://www.w3.org/2001/XMLSchema" xmlns:dms="http://schemas.microsoft.com/office/2006/documentManagement/types" targetNamespace="e5cb582f-301c-4e28-9658-2455ede4f62c" elementFormDefault="qualified">
    <xsd:import namespace="http://schemas.microsoft.com/office/2006/documentManagement/types"/>
    <xsd:element name="Dokumento_x0020_turinys" ma:index="8" nillable="true" ma:displayName="Dokumento turinys" ma:internalName="Dokumento_x0020_turiny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ma:readOnly="true"/>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Dokumento_x0020_turinys xmlns="e5cb582f-301c-4e28-9658-2455ede4f6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B20AAD-95CE-4C7D-9B01-7ECD17C31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b582f-301c-4e28-9658-2455ede4f62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6778FEC-BCED-4D65-873F-194896699CBF}">
  <ds:schemaRefs>
    <ds:schemaRef ds:uri="http://purl.org/dc/terms/"/>
    <ds:schemaRef ds:uri="http://schemas.openxmlformats.org/package/2006/metadata/core-properties"/>
    <ds:schemaRef ds:uri="http://purl.org/dc/dcmitype/"/>
    <ds:schemaRef ds:uri="e5cb582f-301c-4e28-9658-2455ede4f62c"/>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E0D226BB-3CD1-4B87-9C28-2D481289EA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1273</TotalTime>
  <Words>1550</Words>
  <Application>Microsoft Office PowerPoint</Application>
  <PresentationFormat>Plačiaekranė</PresentationFormat>
  <Paragraphs>139</Paragraphs>
  <Slides>45</Slides>
  <Notes>8</Notes>
  <HiddenSlides>0</HiddenSlides>
  <MMClips>0</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45</vt:i4>
      </vt:variant>
    </vt:vector>
  </HeadingPairs>
  <TitlesOfParts>
    <vt:vector size="54" baseType="lpstr">
      <vt:lpstr>Microsoft YaHei</vt:lpstr>
      <vt:lpstr>Arial</vt:lpstr>
      <vt:lpstr>Calibri</vt:lpstr>
      <vt:lpstr>Century Gothic</vt:lpstr>
      <vt:lpstr>Garamond</vt:lpstr>
      <vt:lpstr>Times New Roman</vt:lpstr>
      <vt:lpstr>Wingdings</vt:lpstr>
      <vt:lpstr>Wingdings 3</vt:lpstr>
      <vt:lpstr>Wisp</vt:lpstr>
      <vt:lpstr>„PowerPoint“ pateiktis</vt:lpstr>
      <vt:lpstr>„PowerPoint“ pateiktis</vt:lpstr>
      <vt:lpstr>„PowerPoint“ pateiktis</vt:lpstr>
      <vt:lpstr>„PowerPoint“ pateiktis</vt:lpstr>
      <vt:lpstr>„PowerPoint“ pateiktis</vt:lpstr>
      <vt:lpstr>„PowerPoint“ pateiktis</vt:lpstr>
      <vt:lpstr>                               GAISRUOSE TRAUMUOTA</vt:lpstr>
      <vt:lpstr>„PowerPoint“ pateiktis</vt:lpstr>
      <vt:lpstr>TIPIŠKAS ŽUVUSIOJO GAISRE PORTRETAS</vt:lpstr>
      <vt:lpstr>„PowerPoint“ pateiktis</vt:lpstr>
      <vt:lpstr>Kaip bendrauti su gyventojais? 4P principas</vt:lpstr>
      <vt:lpstr>Pastebėti ar būstuose yra naudojami šildymo įrenginiai ar dūmtraukiai su įskilimais ir plyšiais?</vt:lpstr>
      <vt:lpstr>Pastebėti ar laikomos degios medžiagos šalia šildymo įrenginių?</vt:lpstr>
      <vt:lpstr>Pastebėti ar šildymo įrenginių tvarkingos ir uždarytos pakuros durelės? Ar šalia pakuros grindys apsaugos nedegia medžiaga?</vt:lpstr>
      <vt:lpstr>Pastebėti ar būstuose naudojama tvarkinga elektros instaliacija? </vt:lpstr>
      <vt:lpstr>Pastebėti ar į vieną elektros lizdą ar į prailgintuvą įjungta ne per daug buities prietaisų? </vt:lpstr>
      <vt:lpstr>                       Dujų balionai</vt:lpstr>
      <vt:lpstr>                         Dujų balionai</vt:lpstr>
      <vt:lpstr>„PowerPoint“ pateiktis</vt:lpstr>
      <vt:lpstr>Autonominiai dūmų signalizatoriai</vt:lpstr>
      <vt:lpstr>„PowerPoint“ pateiktis</vt:lpstr>
      <vt:lpstr>Anglies monoksido koncentracijos ore detektorius (smalkių detektorius)</vt:lpstr>
      <vt:lpstr>Anglies monoksido koncentracijos ore detektorius (smalkių detektorius)</vt:lpstr>
      <vt:lpstr>Paaiškinti</vt:lpstr>
      <vt:lpstr>Patarti</vt:lpstr>
      <vt:lpstr>Priminkite Kad būtina išsivalyti suodžius iš dūmtraukių kiekvienais metais prieš eksploatavimo pradžią, o šildymo sezono metu valyti ne rečiau kaip kartą per 3 mėnesius;  </vt:lpstr>
      <vt:lpstr>Priminkite Kad draudžiama palikti be priežiūros kūrenamas krosnis, židinius. Taip pat palikti kūrentis atidarytomis pakuros durelėmis, bei leisti juos prižiūrėti mažamečiams vaikams  </vt:lpstr>
      <vt:lpstr>Priminkite Kad draudžiama laikyti malkas ir kitą krosnių kurą arčiau kaip 1 m nuo pakuros. Taipogi draudžiama džiovinti ir laikyti degias medžiagas arčiau kaip 0,5 m nuo krosnių ir jų vamzdynų bei elektrinių šildytuvų. Degi grindų ir sienų danga aplink krosnį turi būti apsaugota nedegiomis medžiagomis.    </vt:lpstr>
      <vt:lpstr>Priminti</vt:lpstr>
      <vt:lpstr>Priminti</vt:lpstr>
      <vt:lpstr>Priminti</vt:lpstr>
      <vt:lpstr>Priminti</vt:lpstr>
      <vt:lpstr>Kuo pavojingas gaisras virtuvėje?</vt:lpstr>
      <vt:lpstr>DAŽNIAUSIA GAISRO VIRTUVĖJE PRIEŽASTIS – BE PRIEŽIŪROS PALIKTAS RUOŠIAMAS MAISTAS</vt:lpstr>
      <vt:lpstr>Priminti</vt:lpstr>
      <vt:lpstr>KAIP TEISINGAI NAUDOTIS GESINTUVU</vt:lpstr>
      <vt:lpstr>„PowerPoint“ pateiktis</vt:lpstr>
      <vt:lpstr>Pateikite pavyzdį</vt:lpstr>
      <vt:lpstr>Jeigu lankant socialinius būstus pastebėsite šiuos pažeidimus praneškite apie tai PAGD teritoriniam padaliniui   </vt:lpstr>
      <vt:lpstr>Jeigu lankant socialinius būstus pastebėsite šiuos pažeidimus praneškite apie tai PAGD teritoriniam padaliniui   </vt:lpstr>
      <vt:lpstr>Jeigu lankant socialinius būstus pastebėsite šiuos pažeidimus praneškite apie tai PAGD teritoriniam padaliniui   </vt:lpstr>
      <vt:lpstr>„PowerPoint“ pateiktis</vt:lpstr>
      <vt:lpstr>Skubios pagalbos numeris 112</vt:lpstr>
      <vt:lpstr>Gyventojai patys privalo rūpintis savo namų saugumu</vt:lpstr>
      <vt:lpstr>Naudingos nuorodos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Aurelijus Česūnas</dc:creator>
  <cp:lastModifiedBy>Airida Klevinskienė</cp:lastModifiedBy>
  <cp:revision>44</cp:revision>
  <dcterms:created xsi:type="dcterms:W3CDTF">2021-09-29T12:08:01Z</dcterms:created>
  <dcterms:modified xsi:type="dcterms:W3CDTF">2022-03-04T14:47:52Z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0x010100ED4B61E4AEC4434E895E71A2B359C5C7</vt:lpwstr>
  </property>
  <property fmtid="{D5CDD505-2E9C-101B-9397-08002B2CF9AE}" pid="3" name="NXPowerLiteLastOptimized">
    <vt:lpwstr>1274193</vt:lpwstr>
  </property>
  <property fmtid="{D5CDD505-2E9C-101B-9397-08002B2CF9AE}" pid="4" name="NXPowerLiteSettings">
    <vt:lpwstr>F7000400038000</vt:lpwstr>
  </property>
  <property fmtid="{D5CDD505-2E9C-101B-9397-08002B2CF9AE}" pid="5" name="NXPowerLiteVersion">
    <vt:lpwstr>S9.1.2</vt:lpwstr>
  </property>
</Properties>
</file>